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0"/>
  </p:notesMasterIdLst>
  <p:handoutMasterIdLst>
    <p:handoutMasterId r:id="rId21"/>
  </p:handoutMasterIdLst>
  <p:sldIdLst>
    <p:sldId id="256" r:id="rId2"/>
    <p:sldId id="257" r:id="rId3"/>
    <p:sldId id="258" r:id="rId4"/>
    <p:sldId id="259" r:id="rId5"/>
    <p:sldId id="260" r:id="rId6"/>
    <p:sldId id="261" r:id="rId7"/>
    <p:sldId id="262" r:id="rId8"/>
    <p:sldId id="274" r:id="rId9"/>
    <p:sldId id="273" r:id="rId10"/>
    <p:sldId id="263" r:id="rId11"/>
    <p:sldId id="264" r:id="rId12"/>
    <p:sldId id="265" r:id="rId13"/>
    <p:sldId id="266" r:id="rId14"/>
    <p:sldId id="267" r:id="rId15"/>
    <p:sldId id="268" r:id="rId16"/>
    <p:sldId id="269" r:id="rId17"/>
    <p:sldId id="270" r:id="rId18"/>
    <p:sldId id="271" r:id="rId19"/>
  </p:sldIdLst>
  <p:sldSz cx="10826750" cy="8120063" type="B4ISO"/>
  <p:notesSz cx="6858000" cy="9144000"/>
  <p:defaultTextStyle>
    <a:defPPr>
      <a:defRPr lang="en-US"/>
    </a:defPPr>
    <a:lvl1pPr marL="0" algn="l" defTabSz="997181" rtl="0" eaLnBrk="1" latinLnBrk="0" hangingPunct="1">
      <a:defRPr sz="1900" kern="1200">
        <a:solidFill>
          <a:schemeClr val="tx1"/>
        </a:solidFill>
        <a:latin typeface="+mn-lt"/>
        <a:ea typeface="+mn-ea"/>
        <a:cs typeface="+mn-cs"/>
      </a:defRPr>
    </a:lvl1pPr>
    <a:lvl2pPr marL="498590" algn="l" defTabSz="997181" rtl="0" eaLnBrk="1" latinLnBrk="0" hangingPunct="1">
      <a:defRPr sz="1900" kern="1200">
        <a:solidFill>
          <a:schemeClr val="tx1"/>
        </a:solidFill>
        <a:latin typeface="+mn-lt"/>
        <a:ea typeface="+mn-ea"/>
        <a:cs typeface="+mn-cs"/>
      </a:defRPr>
    </a:lvl2pPr>
    <a:lvl3pPr marL="997181" algn="l" defTabSz="997181" rtl="0" eaLnBrk="1" latinLnBrk="0" hangingPunct="1">
      <a:defRPr sz="1900" kern="1200">
        <a:solidFill>
          <a:schemeClr val="tx1"/>
        </a:solidFill>
        <a:latin typeface="+mn-lt"/>
        <a:ea typeface="+mn-ea"/>
        <a:cs typeface="+mn-cs"/>
      </a:defRPr>
    </a:lvl3pPr>
    <a:lvl4pPr marL="1495771" algn="l" defTabSz="997181" rtl="0" eaLnBrk="1" latinLnBrk="0" hangingPunct="1">
      <a:defRPr sz="1900" kern="1200">
        <a:solidFill>
          <a:schemeClr val="tx1"/>
        </a:solidFill>
        <a:latin typeface="+mn-lt"/>
        <a:ea typeface="+mn-ea"/>
        <a:cs typeface="+mn-cs"/>
      </a:defRPr>
    </a:lvl4pPr>
    <a:lvl5pPr marL="1994361" algn="l" defTabSz="997181" rtl="0" eaLnBrk="1" latinLnBrk="0" hangingPunct="1">
      <a:defRPr sz="1900" kern="1200">
        <a:solidFill>
          <a:schemeClr val="tx1"/>
        </a:solidFill>
        <a:latin typeface="+mn-lt"/>
        <a:ea typeface="+mn-ea"/>
        <a:cs typeface="+mn-cs"/>
      </a:defRPr>
    </a:lvl5pPr>
    <a:lvl6pPr marL="2492951" algn="l" defTabSz="997181" rtl="0" eaLnBrk="1" latinLnBrk="0" hangingPunct="1">
      <a:defRPr sz="1900" kern="1200">
        <a:solidFill>
          <a:schemeClr val="tx1"/>
        </a:solidFill>
        <a:latin typeface="+mn-lt"/>
        <a:ea typeface="+mn-ea"/>
        <a:cs typeface="+mn-cs"/>
      </a:defRPr>
    </a:lvl6pPr>
    <a:lvl7pPr marL="2991542" algn="l" defTabSz="997181" rtl="0" eaLnBrk="1" latinLnBrk="0" hangingPunct="1">
      <a:defRPr sz="1900" kern="1200">
        <a:solidFill>
          <a:schemeClr val="tx1"/>
        </a:solidFill>
        <a:latin typeface="+mn-lt"/>
        <a:ea typeface="+mn-ea"/>
        <a:cs typeface="+mn-cs"/>
      </a:defRPr>
    </a:lvl7pPr>
    <a:lvl8pPr marL="3490132" algn="l" defTabSz="997181" rtl="0" eaLnBrk="1" latinLnBrk="0" hangingPunct="1">
      <a:defRPr sz="1900" kern="1200">
        <a:solidFill>
          <a:schemeClr val="tx1"/>
        </a:solidFill>
        <a:latin typeface="+mn-lt"/>
        <a:ea typeface="+mn-ea"/>
        <a:cs typeface="+mn-cs"/>
      </a:defRPr>
    </a:lvl8pPr>
    <a:lvl9pPr marL="3988722" algn="l" defTabSz="997181"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58">
          <p15:clr>
            <a:srgbClr val="A4A3A4"/>
          </p15:clr>
        </p15:guide>
        <p15:guide id="2" pos="341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5" d="100"/>
          <a:sy n="55" d="100"/>
        </p:scale>
        <p:origin x="1548" y="66"/>
      </p:cViewPr>
      <p:guideLst>
        <p:guide orient="horz" pos="2558"/>
        <p:guide pos="3410"/>
      </p:guideLst>
    </p:cSldViewPr>
  </p:slideViewPr>
  <p:notesTextViewPr>
    <p:cViewPr>
      <p:scale>
        <a:sx n="100" d="100"/>
        <a:sy n="100" d="100"/>
      </p:scale>
      <p:origin x="0" y="0"/>
    </p:cViewPr>
  </p:notesTextViewPr>
  <p:notesViewPr>
    <p:cSldViewPr>
      <p:cViewPr varScale="1">
        <p:scale>
          <a:sx n="88" d="100"/>
          <a:sy n="88" d="100"/>
        </p:scale>
        <p:origin x="-3870"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32C03B-0FC1-4091-B09C-66BE46B50027}" type="datetimeFigureOut">
              <a:rPr lang="en-US" smtClean="0"/>
              <a:pPr/>
              <a:t>8/22/2022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827DD4-28CF-452E-9604-DFD214F1E84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97181" rtl="0" eaLnBrk="1" latinLnBrk="0" hangingPunct="1">
      <a:defRPr sz="1400" kern="1200">
        <a:solidFill>
          <a:schemeClr val="tx1"/>
        </a:solidFill>
        <a:latin typeface="+mn-lt"/>
        <a:ea typeface="+mn-ea"/>
        <a:cs typeface="+mn-cs"/>
      </a:defRPr>
    </a:lvl1pPr>
    <a:lvl2pPr marL="498590" algn="l" defTabSz="997181" rtl="0" eaLnBrk="1" latinLnBrk="0" hangingPunct="1">
      <a:defRPr sz="1400" kern="1200">
        <a:solidFill>
          <a:schemeClr val="tx1"/>
        </a:solidFill>
        <a:latin typeface="+mn-lt"/>
        <a:ea typeface="+mn-ea"/>
        <a:cs typeface="+mn-cs"/>
      </a:defRPr>
    </a:lvl2pPr>
    <a:lvl3pPr marL="997181" algn="l" defTabSz="997181" rtl="0" eaLnBrk="1" latinLnBrk="0" hangingPunct="1">
      <a:defRPr sz="1400" kern="1200">
        <a:solidFill>
          <a:schemeClr val="tx1"/>
        </a:solidFill>
        <a:latin typeface="+mn-lt"/>
        <a:ea typeface="+mn-ea"/>
        <a:cs typeface="+mn-cs"/>
      </a:defRPr>
    </a:lvl3pPr>
    <a:lvl4pPr marL="1495771" algn="l" defTabSz="997181" rtl="0" eaLnBrk="1" latinLnBrk="0" hangingPunct="1">
      <a:defRPr sz="1400" kern="1200">
        <a:solidFill>
          <a:schemeClr val="tx1"/>
        </a:solidFill>
        <a:latin typeface="+mn-lt"/>
        <a:ea typeface="+mn-ea"/>
        <a:cs typeface="+mn-cs"/>
      </a:defRPr>
    </a:lvl4pPr>
    <a:lvl5pPr marL="1994361" algn="l" defTabSz="997181" rtl="0" eaLnBrk="1" latinLnBrk="0" hangingPunct="1">
      <a:defRPr sz="1400" kern="1200">
        <a:solidFill>
          <a:schemeClr val="tx1"/>
        </a:solidFill>
        <a:latin typeface="+mn-lt"/>
        <a:ea typeface="+mn-ea"/>
        <a:cs typeface="+mn-cs"/>
      </a:defRPr>
    </a:lvl5pPr>
    <a:lvl6pPr marL="2492951" algn="l" defTabSz="997181" rtl="0" eaLnBrk="1" latinLnBrk="0" hangingPunct="1">
      <a:defRPr sz="1400" kern="1200">
        <a:solidFill>
          <a:schemeClr val="tx1"/>
        </a:solidFill>
        <a:latin typeface="+mn-lt"/>
        <a:ea typeface="+mn-ea"/>
        <a:cs typeface="+mn-cs"/>
      </a:defRPr>
    </a:lvl6pPr>
    <a:lvl7pPr marL="2991542" algn="l" defTabSz="997181" rtl="0" eaLnBrk="1" latinLnBrk="0" hangingPunct="1">
      <a:defRPr sz="1400" kern="1200">
        <a:solidFill>
          <a:schemeClr val="tx1"/>
        </a:solidFill>
        <a:latin typeface="+mn-lt"/>
        <a:ea typeface="+mn-ea"/>
        <a:cs typeface="+mn-cs"/>
      </a:defRPr>
    </a:lvl7pPr>
    <a:lvl8pPr marL="3490132" algn="l" defTabSz="997181" rtl="0" eaLnBrk="1" latinLnBrk="0" hangingPunct="1">
      <a:defRPr sz="1400" kern="1200">
        <a:solidFill>
          <a:schemeClr val="tx1"/>
        </a:solidFill>
        <a:latin typeface="+mn-lt"/>
        <a:ea typeface="+mn-ea"/>
        <a:cs typeface="+mn-cs"/>
      </a:defRPr>
    </a:lvl8pPr>
    <a:lvl9pPr marL="3988722" algn="l" defTabSz="997181"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27DD4-28CF-452E-9604-DFD214F1E849}"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27DD4-28CF-452E-9604-DFD214F1E849}"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27DD4-28CF-452E-9604-DFD214F1E849}"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27DD4-28CF-452E-9604-DFD214F1E849}"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27DD4-28CF-452E-9604-DFD214F1E849}" type="slidenum">
              <a:rPr lang="en-US" smtClean="0"/>
              <a:pPr/>
              <a:t>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631562" y="1624013"/>
            <a:ext cx="9296569" cy="2165350"/>
          </a:xfrm>
          <a:ln>
            <a:noFill/>
          </a:ln>
        </p:spPr>
        <p:txBody>
          <a:bodyPr vert="horz" tIns="0" rIns="19944"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61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631561" y="3822677"/>
            <a:ext cx="9300178" cy="2075127"/>
          </a:xfrm>
        </p:spPr>
        <p:txBody>
          <a:bodyPr lIns="0" rIns="19944"/>
          <a:lstStyle>
            <a:lvl1pPr marL="0" marR="49859" indent="0" algn="r">
              <a:buNone/>
              <a:defRPr>
                <a:solidFill>
                  <a:schemeClr val="tx1"/>
                </a:solidFill>
              </a:defRPr>
            </a:lvl1pPr>
            <a:lvl2pPr marL="498590" indent="0" algn="ctr">
              <a:buNone/>
            </a:lvl2pPr>
            <a:lvl3pPr marL="997181" indent="0" algn="ctr">
              <a:buNone/>
            </a:lvl3pPr>
            <a:lvl4pPr marL="1495771" indent="0" algn="ctr">
              <a:buNone/>
            </a:lvl4pPr>
            <a:lvl5pPr marL="1994361" indent="0" algn="ctr">
              <a:buNone/>
            </a:lvl5pPr>
            <a:lvl6pPr marL="2492951" indent="0" algn="ctr">
              <a:buNone/>
            </a:lvl6pPr>
            <a:lvl7pPr marL="2991542" indent="0" algn="ctr">
              <a:buNone/>
            </a:lvl7pPr>
            <a:lvl8pPr marL="3490132" indent="0" algn="ctr">
              <a:buNone/>
            </a:lvl8pPr>
            <a:lvl9pPr marL="3988722"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B14BF91D-0B31-49CC-8461-AC30DF5EFC60}" type="datetimeFigureOut">
              <a:rPr lang="en-US" smtClean="0"/>
              <a:pPr/>
              <a:t>8/22/2022</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57F136C5-DD9C-4A0B-8895-C44A2D5D971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14BF91D-0B31-49CC-8461-AC30DF5EFC60}" type="datetimeFigureOut">
              <a:rPr lang="en-US" smtClean="0"/>
              <a:pPr/>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136C5-DD9C-4A0B-8895-C44A2D5D971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9394" y="1082678"/>
            <a:ext cx="2436019" cy="617087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541338" y="1082678"/>
            <a:ext cx="7127610" cy="617087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14BF91D-0B31-49CC-8461-AC30DF5EFC60}" type="datetimeFigureOut">
              <a:rPr lang="en-US" smtClean="0"/>
              <a:pPr/>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136C5-DD9C-4A0B-8895-C44A2D5D971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14BF91D-0B31-49CC-8461-AC30DF5EFC60}" type="datetimeFigureOut">
              <a:rPr lang="en-US" smtClean="0"/>
              <a:pPr/>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136C5-DD9C-4A0B-8895-C44A2D5D971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27951" y="1559052"/>
            <a:ext cx="9202738" cy="161318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61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627951" y="3202399"/>
            <a:ext cx="9202738" cy="1787541"/>
          </a:xfrm>
        </p:spPr>
        <p:txBody>
          <a:bodyPr lIns="49859" rIns="49859" anchor="t"/>
          <a:lstStyle>
            <a:lvl1pPr marL="0" indent="0">
              <a:buNone/>
              <a:defRPr sz="2400">
                <a:solidFill>
                  <a:schemeClr val="tx1"/>
                </a:solidFill>
              </a:defRPr>
            </a:lvl1pPr>
            <a:lvl2pPr>
              <a:buNone/>
              <a:defRPr sz="1900">
                <a:solidFill>
                  <a:schemeClr val="tx1">
                    <a:tint val="75000"/>
                  </a:schemeClr>
                </a:solidFill>
              </a:defRPr>
            </a:lvl2pPr>
            <a:lvl3pPr>
              <a:buNone/>
              <a:defRPr sz="17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B14BF91D-0B31-49CC-8461-AC30DF5EFC60}" type="datetimeFigureOut">
              <a:rPr lang="en-US" smtClean="0"/>
              <a:pPr/>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136C5-DD9C-4A0B-8895-C44A2D5D971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1338" y="833660"/>
            <a:ext cx="9744075" cy="1353344"/>
          </a:xfrm>
        </p:spPr>
        <p:txBody>
          <a:bodyPr/>
          <a:lstStyle/>
          <a:p>
            <a:r>
              <a:rPr kumimoji="0" lang="en-US"/>
              <a:t>Click to edit Master title style</a:t>
            </a:r>
          </a:p>
        </p:txBody>
      </p:sp>
      <p:sp>
        <p:nvSpPr>
          <p:cNvPr id="3" name="Content Placeholder 2"/>
          <p:cNvSpPr>
            <a:spLocks noGrp="1"/>
          </p:cNvSpPr>
          <p:nvPr>
            <p:ph sz="half" idx="1"/>
          </p:nvPr>
        </p:nvSpPr>
        <p:spPr>
          <a:xfrm>
            <a:off x="541337" y="2273433"/>
            <a:ext cx="4781815" cy="5250974"/>
          </a:xfrm>
        </p:spPr>
        <p:txBody>
          <a:bodyPr/>
          <a:lstStyle>
            <a:lvl1pPr>
              <a:defRPr sz="2800"/>
            </a:lvl1pPr>
            <a:lvl2pPr>
              <a:defRPr sz="2600"/>
            </a:lvl2pPr>
            <a:lvl3pPr>
              <a:defRPr sz="2100"/>
            </a:lvl3pPr>
            <a:lvl4pPr>
              <a:defRPr sz="1900"/>
            </a:lvl4pPr>
            <a:lvl5pPr>
              <a:defRPr sz="19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503598" y="2273433"/>
            <a:ext cx="4781815" cy="5250974"/>
          </a:xfrm>
        </p:spPr>
        <p:txBody>
          <a:bodyPr/>
          <a:lstStyle>
            <a:lvl1pPr>
              <a:defRPr sz="2800"/>
            </a:lvl1pPr>
            <a:lvl2pPr>
              <a:defRPr sz="2600"/>
            </a:lvl2pPr>
            <a:lvl3pPr>
              <a:defRPr sz="2100"/>
            </a:lvl3pPr>
            <a:lvl4pPr>
              <a:defRPr sz="1900"/>
            </a:lvl4pPr>
            <a:lvl5pPr>
              <a:defRPr sz="19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B14BF91D-0B31-49CC-8461-AC30DF5EFC60}" type="datetimeFigureOut">
              <a:rPr lang="en-US" smtClean="0"/>
              <a:pPr/>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136C5-DD9C-4A0B-8895-C44A2D5D971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1338" y="833660"/>
            <a:ext cx="9744075" cy="1353344"/>
          </a:xfrm>
        </p:spPr>
        <p:txBody>
          <a:bodyPr tIns="49859" anchor="b"/>
          <a:lstStyle>
            <a:lvl1pPr>
              <a:defRPr/>
            </a:lvl1pPr>
          </a:lstStyle>
          <a:p>
            <a:r>
              <a:rPr kumimoji="0" lang="en-US"/>
              <a:t>Click to edit Master title style</a:t>
            </a:r>
          </a:p>
        </p:txBody>
      </p:sp>
      <p:sp>
        <p:nvSpPr>
          <p:cNvPr id="3" name="Text Placeholder 2"/>
          <p:cNvSpPr>
            <a:spLocks noGrp="1"/>
          </p:cNvSpPr>
          <p:nvPr>
            <p:ph type="body" idx="1"/>
          </p:nvPr>
        </p:nvSpPr>
        <p:spPr>
          <a:xfrm>
            <a:off x="541339" y="2196665"/>
            <a:ext cx="4783696" cy="780691"/>
          </a:xfrm>
        </p:spPr>
        <p:txBody>
          <a:bodyPr lIns="49859" tIns="0" rIns="49859" bIns="0" anchor="ctr">
            <a:noAutofit/>
          </a:bodyPr>
          <a:lstStyle>
            <a:lvl1pPr marL="0" indent="0">
              <a:buNone/>
              <a:defRPr sz="2600" b="1" cap="none" baseline="0">
                <a:solidFill>
                  <a:schemeClr val="tx2"/>
                </a:solidFill>
                <a:effectLst/>
              </a:defRPr>
            </a:lvl1pPr>
            <a:lvl2pPr>
              <a:buNone/>
              <a:defRPr sz="2100" b="1"/>
            </a:lvl2pPr>
            <a:lvl3pPr>
              <a:buNone/>
              <a:defRPr sz="1900" b="1"/>
            </a:lvl3pPr>
            <a:lvl4pPr>
              <a:buNone/>
              <a:defRPr sz="1700" b="1"/>
            </a:lvl4pPr>
            <a:lvl5pPr>
              <a:buNone/>
              <a:defRPr sz="17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5499841" y="2202007"/>
            <a:ext cx="4785573" cy="775352"/>
          </a:xfrm>
        </p:spPr>
        <p:txBody>
          <a:bodyPr lIns="49859" tIns="0" rIns="49859" bIns="0" anchor="ctr"/>
          <a:lstStyle>
            <a:lvl1pPr marL="0" indent="0">
              <a:buNone/>
              <a:defRPr sz="2600" b="1" cap="none" baseline="0">
                <a:solidFill>
                  <a:schemeClr val="tx2"/>
                </a:solidFill>
                <a:effectLst/>
              </a:defRPr>
            </a:lvl1pPr>
            <a:lvl2pPr>
              <a:buNone/>
              <a:defRPr sz="2100" b="1"/>
            </a:lvl2pPr>
            <a:lvl3pPr>
              <a:buNone/>
              <a:defRPr sz="1900" b="1"/>
            </a:lvl3pPr>
            <a:lvl4pPr>
              <a:buNone/>
              <a:defRPr sz="1700" b="1"/>
            </a:lvl4pPr>
            <a:lvl5pPr>
              <a:buNone/>
              <a:defRPr sz="17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541339" y="2977357"/>
            <a:ext cx="4783696" cy="4553441"/>
          </a:xfrm>
        </p:spPr>
        <p:txBody>
          <a:bodyPr tIns="0"/>
          <a:lstStyle>
            <a:lvl1pPr>
              <a:defRPr sz="2400"/>
            </a:lvl1pPr>
            <a:lvl2pPr>
              <a:defRPr sz="2100"/>
            </a:lvl2pPr>
            <a:lvl3pPr>
              <a:defRPr sz="1900"/>
            </a:lvl3pPr>
            <a:lvl4pPr>
              <a:defRPr sz="1700"/>
            </a:lvl4pPr>
            <a:lvl5pPr>
              <a:defRPr sz="17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5499841" y="2977357"/>
            <a:ext cx="4785573" cy="4553441"/>
          </a:xfrm>
        </p:spPr>
        <p:txBody>
          <a:bodyPr tIns="0"/>
          <a:lstStyle>
            <a:lvl1pPr>
              <a:defRPr sz="2400"/>
            </a:lvl1pPr>
            <a:lvl2pPr>
              <a:defRPr sz="2100"/>
            </a:lvl2pPr>
            <a:lvl3pPr>
              <a:defRPr sz="1900"/>
            </a:lvl3pPr>
            <a:lvl4pPr>
              <a:defRPr sz="1700"/>
            </a:lvl4pPr>
            <a:lvl5pPr>
              <a:defRPr sz="17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B14BF91D-0B31-49CC-8461-AC30DF5EFC60}" type="datetimeFigureOut">
              <a:rPr lang="en-US" smtClean="0"/>
              <a:pPr/>
              <a:t>8/22/2022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F136C5-DD9C-4A0B-8895-C44A2D5D971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41337" y="833660"/>
            <a:ext cx="9834298" cy="1353344"/>
          </a:xfrm>
        </p:spPr>
        <p:txBody>
          <a:bodyPr vert="horz" tIns="49859"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4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B14BF91D-0B31-49CC-8461-AC30DF5EFC60}" type="datetimeFigureOut">
              <a:rPr lang="en-US" smtClean="0"/>
              <a:pPr/>
              <a:t>8/22/2022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F136C5-DD9C-4A0B-8895-C44A2D5D971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4BF91D-0B31-49CC-8461-AC30DF5EFC60}" type="datetimeFigureOut">
              <a:rPr lang="en-US" smtClean="0"/>
              <a:pPr/>
              <a:t>8/22/2022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F136C5-DD9C-4A0B-8895-C44A2D5D971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006" y="609007"/>
            <a:ext cx="3248025" cy="1375900"/>
          </a:xfrm>
        </p:spPr>
        <p:txBody>
          <a:bodyPr lIns="0" anchor="b">
            <a:noAutofit/>
          </a:bodyPr>
          <a:lstStyle>
            <a:lvl1pPr algn="l" rtl="0">
              <a:spcBef>
                <a:spcPct val="0"/>
              </a:spcBef>
              <a:buNone/>
              <a:defRPr sz="28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812006" y="1984904"/>
            <a:ext cx="3248025" cy="5413375"/>
          </a:xfrm>
        </p:spPr>
        <p:txBody>
          <a:bodyPr lIns="19944" rIns="19944"/>
          <a:lstStyle>
            <a:lvl1pPr marL="0" indent="0" algn="l">
              <a:buNone/>
              <a:defRPr sz="1600"/>
            </a:lvl1pPr>
            <a:lvl2pPr indent="0" algn="l">
              <a:buNone/>
              <a:defRPr sz="1400"/>
            </a:lvl2pPr>
            <a:lvl3pPr indent="0" algn="l">
              <a:buNone/>
              <a:defRPr sz="1100"/>
            </a:lvl3pPr>
            <a:lvl4pPr indent="0" algn="l">
              <a:buNone/>
              <a:defRPr sz="1000"/>
            </a:lvl4pPr>
            <a:lvl5pPr indent="0" algn="l">
              <a:buNone/>
              <a:defRPr sz="10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232959" y="1984904"/>
            <a:ext cx="6052455" cy="5413375"/>
          </a:xfrm>
        </p:spPr>
        <p:txBody>
          <a:bodyPr tIns="0"/>
          <a:lstStyle>
            <a:lvl1pPr>
              <a:defRPr sz="3100"/>
            </a:lvl1pPr>
            <a:lvl2pPr>
              <a:defRPr sz="2800"/>
            </a:lvl2pPr>
            <a:lvl3pPr>
              <a:defRPr sz="2600"/>
            </a:lvl3pPr>
            <a:lvl4pPr>
              <a:defRPr sz="2100"/>
            </a:lvl4pPr>
            <a:lvl5pPr>
              <a:defRPr sz="19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B14BF91D-0B31-49CC-8461-AC30DF5EFC60}" type="datetimeFigureOut">
              <a:rPr lang="en-US" smtClean="0"/>
              <a:pPr/>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136C5-DD9C-4A0B-8895-C44A2D5D971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748340" y="1311994"/>
            <a:ext cx="6225381" cy="4872038"/>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99718" tIns="49859" rIns="99718" bIns="49859" rtlCol="0" anchor="ctr"/>
          <a:lstStyle/>
          <a:p>
            <a:pPr algn="ctr" eaLnBrk="1" latinLnBrk="0" hangingPunct="1"/>
            <a:endParaRPr kumimoji="0" lang="en-US"/>
          </a:p>
        </p:txBody>
      </p:sp>
      <p:sp>
        <p:nvSpPr>
          <p:cNvPr id="12" name="Right Triangle 11"/>
          <p:cNvSpPr/>
          <p:nvPr/>
        </p:nvSpPr>
        <p:spPr>
          <a:xfrm rot="420000" flipV="1">
            <a:off x="9477118" y="6346116"/>
            <a:ext cx="184055" cy="18405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99718" tIns="49859" rIns="99718" bIns="49859" rtlCol="0" anchor="ctr"/>
          <a:lstStyle/>
          <a:p>
            <a:pPr algn="ctr" eaLnBrk="1" latinLnBrk="0" hangingPunct="1"/>
            <a:endParaRPr kumimoji="0" lang="en-US"/>
          </a:p>
        </p:txBody>
      </p:sp>
      <p:sp>
        <p:nvSpPr>
          <p:cNvPr id="2" name="Title 1"/>
          <p:cNvSpPr>
            <a:spLocks noGrp="1"/>
          </p:cNvSpPr>
          <p:nvPr>
            <p:ph type="title"/>
          </p:nvPr>
        </p:nvSpPr>
        <p:spPr>
          <a:xfrm>
            <a:off x="721784" y="1393599"/>
            <a:ext cx="2620074" cy="1873867"/>
          </a:xfrm>
        </p:spPr>
        <p:txBody>
          <a:bodyPr vert="horz" lIns="49859" tIns="49859" rIns="49859" bIns="49859" anchor="b"/>
          <a:lstStyle>
            <a:lvl1pPr algn="l">
              <a:buNone/>
              <a:defRPr sz="21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721783" y="3349359"/>
            <a:ext cx="2616465" cy="2580376"/>
          </a:xfrm>
        </p:spPr>
        <p:txBody>
          <a:bodyPr lIns="69802" rIns="49859" bIns="49859" anchor="t"/>
          <a:lstStyle>
            <a:lvl1pPr marL="0" indent="0" algn="l">
              <a:spcBef>
                <a:spcPts val="272"/>
              </a:spcBef>
              <a:buFontTx/>
              <a:buNone/>
              <a:defRPr sz="1500"/>
            </a:lvl1pPr>
            <a:lvl2pPr>
              <a:defRPr sz="1400"/>
            </a:lvl2pPr>
            <a:lvl3pPr>
              <a:defRPr sz="1100"/>
            </a:lvl3pPr>
            <a:lvl4pPr>
              <a:defRPr sz="1000"/>
            </a:lvl4pPr>
            <a:lvl5pPr>
              <a:defRPr sz="10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14BF91D-0B31-49CC-8461-AC30DF5EFC60}" type="datetimeFigureOut">
              <a:rPr lang="en-US" smtClean="0"/>
              <a:pPr/>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563629" y="7526097"/>
            <a:ext cx="721783" cy="432317"/>
          </a:xfrm>
        </p:spPr>
        <p:txBody>
          <a:bodyPr/>
          <a:lstStyle/>
          <a:p>
            <a:fld id="{57F136C5-DD9C-4A0B-8895-C44A2D5D971C}" type="slidenum">
              <a:rPr lang="en-US" smtClean="0"/>
              <a:pPr/>
              <a:t>‹#›</a:t>
            </a:fld>
            <a:endParaRPr lang="en-US"/>
          </a:p>
        </p:txBody>
      </p:sp>
      <p:sp>
        <p:nvSpPr>
          <p:cNvPr id="3" name="Picture Placeholder 2"/>
          <p:cNvSpPr>
            <a:spLocks noGrp="1"/>
          </p:cNvSpPr>
          <p:nvPr>
            <p:ph type="pic" idx="1"/>
          </p:nvPr>
        </p:nvSpPr>
        <p:spPr>
          <a:xfrm rot="420000">
            <a:off x="4127276" y="1420261"/>
            <a:ext cx="5467509" cy="4655503"/>
          </a:xfrm>
          <a:prstGeom prst="rect">
            <a:avLst/>
          </a:prstGeom>
          <a:solidFill>
            <a:schemeClr val="bg2"/>
          </a:solidFill>
          <a:ln w="3000" cap="rnd">
            <a:solidFill>
              <a:srgbClr val="C0C0C0"/>
            </a:solidFill>
            <a:round/>
          </a:ln>
          <a:effectLst/>
        </p:spPr>
        <p:txBody>
          <a:bodyPr/>
          <a:lstStyle>
            <a:lvl1pPr marL="0" indent="0">
              <a:buNone/>
              <a:defRPr sz="3500"/>
            </a:lvl1pPr>
          </a:lstStyle>
          <a:p>
            <a:r>
              <a:rPr kumimoji="0" lang="en-US"/>
              <a:t>Click icon to add picture</a:t>
            </a:r>
            <a:endParaRPr kumimoji="0" lang="en-US" dirty="0"/>
          </a:p>
        </p:txBody>
      </p:sp>
      <p:sp>
        <p:nvSpPr>
          <p:cNvPr id="10" name="Freeform 9"/>
          <p:cNvSpPr>
            <a:spLocks/>
          </p:cNvSpPr>
          <p:nvPr/>
        </p:nvSpPr>
        <p:spPr bwMode="auto">
          <a:xfrm flipV="1">
            <a:off x="-11278" y="6887018"/>
            <a:ext cx="10849306" cy="1233045"/>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9718" tIns="49859" rIns="99718" bIns="49859"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5187819" y="7364448"/>
            <a:ext cx="5638932" cy="755617"/>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9718" tIns="49859" rIns="99718" bIns="49859"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1278" y="-8457"/>
            <a:ext cx="10849306" cy="1233045"/>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9718" tIns="49859" rIns="99718" bIns="49859"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5187819" y="-8458"/>
            <a:ext cx="5638932" cy="755617"/>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9718" tIns="49859" rIns="99718" bIns="49859"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541338" y="833660"/>
            <a:ext cx="9744075" cy="1353344"/>
          </a:xfrm>
          <a:prstGeom prst="rect">
            <a:avLst/>
          </a:prstGeom>
        </p:spPr>
        <p:txBody>
          <a:bodyPr vert="horz" lIns="0" tIns="49859" rIns="0" bIns="0" anchor="b">
            <a:normAutofit/>
          </a:bodyPr>
          <a:lstStyle/>
          <a:p>
            <a:r>
              <a:rPr kumimoji="0" lang="en-US"/>
              <a:t>Click to edit Master title style</a:t>
            </a:r>
          </a:p>
        </p:txBody>
      </p:sp>
      <p:sp>
        <p:nvSpPr>
          <p:cNvPr id="30" name="Text Placeholder 29"/>
          <p:cNvSpPr>
            <a:spLocks noGrp="1"/>
          </p:cNvSpPr>
          <p:nvPr>
            <p:ph type="body" idx="1"/>
          </p:nvPr>
        </p:nvSpPr>
        <p:spPr>
          <a:xfrm>
            <a:off x="541338" y="2291662"/>
            <a:ext cx="9744075" cy="5196840"/>
          </a:xfrm>
          <a:prstGeom prst="rect">
            <a:avLst/>
          </a:prstGeom>
        </p:spPr>
        <p:txBody>
          <a:bodyPr vert="horz" lIns="99718" tIns="49859" rIns="99718" bIns="49859">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541337" y="7526097"/>
            <a:ext cx="2526242" cy="432317"/>
          </a:xfrm>
          <a:prstGeom prst="rect">
            <a:avLst/>
          </a:prstGeom>
        </p:spPr>
        <p:txBody>
          <a:bodyPr vert="horz" lIns="0" tIns="0" rIns="0" bIns="0" anchor="b"/>
          <a:lstStyle>
            <a:lvl1pPr algn="l" eaLnBrk="1" latinLnBrk="0" hangingPunct="1">
              <a:defRPr kumimoji="0" sz="1400">
                <a:solidFill>
                  <a:schemeClr val="tx2">
                    <a:shade val="90000"/>
                  </a:schemeClr>
                </a:solidFill>
              </a:defRPr>
            </a:lvl1pPr>
          </a:lstStyle>
          <a:p>
            <a:fld id="{B14BF91D-0B31-49CC-8461-AC30DF5EFC60}" type="datetimeFigureOut">
              <a:rPr lang="en-US" smtClean="0"/>
              <a:pPr/>
              <a:t>8/22/2022</a:t>
            </a:fld>
            <a:endParaRPr lang="en-US"/>
          </a:p>
        </p:txBody>
      </p:sp>
      <p:sp>
        <p:nvSpPr>
          <p:cNvPr id="22" name="Footer Placeholder 21"/>
          <p:cNvSpPr>
            <a:spLocks noGrp="1"/>
          </p:cNvSpPr>
          <p:nvPr>
            <p:ph type="ftr" sz="quarter" idx="3"/>
          </p:nvPr>
        </p:nvSpPr>
        <p:spPr>
          <a:xfrm>
            <a:off x="3157802" y="7526097"/>
            <a:ext cx="3969808" cy="432317"/>
          </a:xfrm>
          <a:prstGeom prst="rect">
            <a:avLst/>
          </a:prstGeom>
        </p:spPr>
        <p:txBody>
          <a:bodyPr vert="horz" lIns="0" tIns="0" rIns="0" bIns="0" anchor="b"/>
          <a:lstStyle>
            <a:lvl1pPr algn="l" eaLnBrk="1" latinLnBrk="0" hangingPunct="1">
              <a:defRPr kumimoji="0" sz="14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9383183" y="7526097"/>
            <a:ext cx="902229" cy="432317"/>
          </a:xfrm>
          <a:prstGeom prst="rect">
            <a:avLst/>
          </a:prstGeom>
        </p:spPr>
        <p:txBody>
          <a:bodyPr vert="horz" lIns="0" tIns="0" rIns="0" bIns="0" anchor="b"/>
          <a:lstStyle>
            <a:lvl1pPr algn="r" eaLnBrk="1" latinLnBrk="0" hangingPunct="1">
              <a:defRPr kumimoji="0" sz="1400">
                <a:solidFill>
                  <a:schemeClr val="tx2">
                    <a:shade val="90000"/>
                  </a:schemeClr>
                </a:solidFill>
              </a:defRPr>
            </a:lvl1pPr>
          </a:lstStyle>
          <a:p>
            <a:fld id="{57F136C5-DD9C-4A0B-8895-C44A2D5D971C}" type="slidenum">
              <a:rPr lang="en-US" smtClean="0"/>
              <a:pPr/>
              <a:t>‹#›</a:t>
            </a:fld>
            <a:endParaRPr lang="en-US"/>
          </a:p>
        </p:txBody>
      </p:sp>
      <p:grpSp>
        <p:nvGrpSpPr>
          <p:cNvPr id="2" name="Group 1"/>
          <p:cNvGrpSpPr/>
          <p:nvPr/>
        </p:nvGrpSpPr>
        <p:grpSpPr>
          <a:xfrm>
            <a:off x="-22516" y="239656"/>
            <a:ext cx="10870024" cy="768699"/>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5400" b="0" kern="1200">
          <a:ln>
            <a:noFill/>
          </a:ln>
          <a:solidFill>
            <a:schemeClr val="tx2"/>
          </a:solidFill>
          <a:effectLst/>
          <a:latin typeface="+mj-lt"/>
          <a:ea typeface="+mj-ea"/>
          <a:cs typeface="+mj-cs"/>
        </a:defRPr>
      </a:lvl1pPr>
    </p:titleStyle>
    <p:bodyStyle>
      <a:lvl1pPr marL="299154" indent="-299154" algn="l" rtl="0" eaLnBrk="1" latinLnBrk="0" hangingPunct="1">
        <a:spcBef>
          <a:spcPct val="20000"/>
        </a:spcBef>
        <a:buClr>
          <a:schemeClr val="accent3"/>
        </a:buClr>
        <a:buSzPct val="95000"/>
        <a:buFont typeface="Wingdings 2"/>
        <a:buChar char=""/>
        <a:defRPr kumimoji="0" sz="2800" kern="1200">
          <a:solidFill>
            <a:schemeClr val="tx1"/>
          </a:solidFill>
          <a:latin typeface="+mn-lt"/>
          <a:ea typeface="+mn-ea"/>
          <a:cs typeface="+mn-cs"/>
        </a:defRPr>
      </a:lvl1pPr>
      <a:lvl2pPr marL="698026" indent="-269239" algn="l" rtl="0" eaLnBrk="1" latinLnBrk="0" hangingPunct="1">
        <a:spcBef>
          <a:spcPct val="20000"/>
        </a:spcBef>
        <a:buClr>
          <a:schemeClr val="accent1"/>
        </a:buClr>
        <a:buSzPct val="85000"/>
        <a:buFont typeface="Wingdings 2"/>
        <a:buChar char=""/>
        <a:defRPr kumimoji="0" sz="2600" kern="1200">
          <a:solidFill>
            <a:schemeClr val="tx1"/>
          </a:solidFill>
          <a:latin typeface="+mn-lt"/>
          <a:ea typeface="+mn-ea"/>
          <a:cs typeface="+mn-cs"/>
        </a:defRPr>
      </a:lvl2pPr>
      <a:lvl3pPr marL="997181" indent="-269239" algn="l" rtl="0" eaLnBrk="1" latinLnBrk="0" hangingPunct="1">
        <a:spcBef>
          <a:spcPct val="20000"/>
        </a:spcBef>
        <a:buClr>
          <a:schemeClr val="accent2"/>
        </a:buClr>
        <a:buSzPct val="70000"/>
        <a:buFont typeface="Wingdings 2"/>
        <a:buChar char=""/>
        <a:defRPr kumimoji="0" sz="2300" kern="1200">
          <a:solidFill>
            <a:schemeClr val="tx1"/>
          </a:solidFill>
          <a:latin typeface="+mn-lt"/>
          <a:ea typeface="+mn-ea"/>
          <a:cs typeface="+mn-cs"/>
        </a:defRPr>
      </a:lvl3pPr>
      <a:lvl4pPr marL="1296335" indent="-229351" algn="l" rtl="0" eaLnBrk="1" latinLnBrk="0" hangingPunct="1">
        <a:spcBef>
          <a:spcPct val="20000"/>
        </a:spcBef>
        <a:buClr>
          <a:schemeClr val="accent3"/>
        </a:buClr>
        <a:buSzPct val="65000"/>
        <a:buFont typeface="Wingdings 2"/>
        <a:buChar char=""/>
        <a:defRPr kumimoji="0" sz="2100" kern="1200">
          <a:solidFill>
            <a:schemeClr val="tx1"/>
          </a:solidFill>
          <a:latin typeface="+mn-lt"/>
          <a:ea typeface="+mn-ea"/>
          <a:cs typeface="+mn-cs"/>
        </a:defRPr>
      </a:lvl4pPr>
      <a:lvl5pPr marL="1595489" indent="-229351" algn="l" rtl="0" eaLnBrk="1" latinLnBrk="0" hangingPunct="1">
        <a:spcBef>
          <a:spcPct val="20000"/>
        </a:spcBef>
        <a:buClr>
          <a:schemeClr val="accent4"/>
        </a:buClr>
        <a:buSzPct val="65000"/>
        <a:buFont typeface="Wingdings 2"/>
        <a:buChar char=""/>
        <a:defRPr kumimoji="0" sz="2100" kern="1200">
          <a:solidFill>
            <a:schemeClr val="tx1"/>
          </a:solidFill>
          <a:latin typeface="+mn-lt"/>
          <a:ea typeface="+mn-ea"/>
          <a:cs typeface="+mn-cs"/>
        </a:defRPr>
      </a:lvl5pPr>
      <a:lvl6pPr marL="1894644" indent="-229351" algn="l" rtl="0" eaLnBrk="1" latinLnBrk="0" hangingPunct="1">
        <a:spcBef>
          <a:spcPct val="20000"/>
        </a:spcBef>
        <a:buClr>
          <a:schemeClr val="accent5"/>
        </a:buClr>
        <a:buSzPct val="80000"/>
        <a:buFont typeface="Wingdings 2"/>
        <a:buChar char=""/>
        <a:defRPr kumimoji="0" sz="1900" kern="1200">
          <a:solidFill>
            <a:schemeClr val="tx1"/>
          </a:solidFill>
          <a:latin typeface="+mn-lt"/>
          <a:ea typeface="+mn-ea"/>
          <a:cs typeface="+mn-cs"/>
        </a:defRPr>
      </a:lvl6pPr>
      <a:lvl7pPr marL="2094080" indent="-199436" algn="l" rtl="0" eaLnBrk="1" latinLnBrk="0" hangingPunct="1">
        <a:spcBef>
          <a:spcPct val="20000"/>
        </a:spcBef>
        <a:buClr>
          <a:schemeClr val="accent6"/>
        </a:buClr>
        <a:buSzPct val="80000"/>
        <a:buFont typeface="Wingdings 2"/>
        <a:buChar char=""/>
        <a:defRPr kumimoji="0" sz="1700" kern="1200" baseline="0">
          <a:solidFill>
            <a:schemeClr val="tx1"/>
          </a:solidFill>
          <a:latin typeface="+mn-lt"/>
          <a:ea typeface="+mn-ea"/>
          <a:cs typeface="+mn-cs"/>
        </a:defRPr>
      </a:lvl7pPr>
      <a:lvl8pPr marL="2393234" indent="-199436" algn="l" rtl="0" eaLnBrk="1" latinLnBrk="0" hangingPunct="1">
        <a:spcBef>
          <a:spcPct val="20000"/>
        </a:spcBef>
        <a:buClr>
          <a:schemeClr val="tx2"/>
        </a:buClr>
        <a:buChar char="•"/>
        <a:defRPr kumimoji="0" sz="1700" kern="1200">
          <a:solidFill>
            <a:schemeClr val="tx1"/>
          </a:solidFill>
          <a:latin typeface="+mn-lt"/>
          <a:ea typeface="+mn-ea"/>
          <a:cs typeface="+mn-cs"/>
        </a:defRPr>
      </a:lvl8pPr>
      <a:lvl9pPr marL="2692387" indent="-199436" algn="l" rtl="0" eaLnBrk="1" latinLnBrk="0" hangingPunct="1">
        <a:spcBef>
          <a:spcPct val="20000"/>
        </a:spcBef>
        <a:buClr>
          <a:schemeClr val="tx2"/>
        </a:buClr>
        <a:buFontTx/>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98590" algn="l" rtl="0" eaLnBrk="1" latinLnBrk="0" hangingPunct="1">
        <a:defRPr kumimoji="0" kern="1200">
          <a:solidFill>
            <a:schemeClr val="tx1"/>
          </a:solidFill>
          <a:latin typeface="+mn-lt"/>
          <a:ea typeface="+mn-ea"/>
          <a:cs typeface="+mn-cs"/>
        </a:defRPr>
      </a:lvl2pPr>
      <a:lvl3pPr marL="997181" algn="l" rtl="0" eaLnBrk="1" latinLnBrk="0" hangingPunct="1">
        <a:defRPr kumimoji="0" kern="1200">
          <a:solidFill>
            <a:schemeClr val="tx1"/>
          </a:solidFill>
          <a:latin typeface="+mn-lt"/>
          <a:ea typeface="+mn-ea"/>
          <a:cs typeface="+mn-cs"/>
        </a:defRPr>
      </a:lvl3pPr>
      <a:lvl4pPr marL="1495771" algn="l" rtl="0" eaLnBrk="1" latinLnBrk="0" hangingPunct="1">
        <a:defRPr kumimoji="0" kern="1200">
          <a:solidFill>
            <a:schemeClr val="tx1"/>
          </a:solidFill>
          <a:latin typeface="+mn-lt"/>
          <a:ea typeface="+mn-ea"/>
          <a:cs typeface="+mn-cs"/>
        </a:defRPr>
      </a:lvl4pPr>
      <a:lvl5pPr marL="1994361" algn="l" rtl="0" eaLnBrk="1" latinLnBrk="0" hangingPunct="1">
        <a:defRPr kumimoji="0" kern="1200">
          <a:solidFill>
            <a:schemeClr val="tx1"/>
          </a:solidFill>
          <a:latin typeface="+mn-lt"/>
          <a:ea typeface="+mn-ea"/>
          <a:cs typeface="+mn-cs"/>
        </a:defRPr>
      </a:lvl5pPr>
      <a:lvl6pPr marL="2492951" algn="l" rtl="0" eaLnBrk="1" latinLnBrk="0" hangingPunct="1">
        <a:defRPr kumimoji="0" kern="1200">
          <a:solidFill>
            <a:schemeClr val="tx1"/>
          </a:solidFill>
          <a:latin typeface="+mn-lt"/>
          <a:ea typeface="+mn-ea"/>
          <a:cs typeface="+mn-cs"/>
        </a:defRPr>
      </a:lvl6pPr>
      <a:lvl7pPr marL="2991542" algn="l" rtl="0" eaLnBrk="1" latinLnBrk="0" hangingPunct="1">
        <a:defRPr kumimoji="0" kern="1200">
          <a:solidFill>
            <a:schemeClr val="tx1"/>
          </a:solidFill>
          <a:latin typeface="+mn-lt"/>
          <a:ea typeface="+mn-ea"/>
          <a:cs typeface="+mn-cs"/>
        </a:defRPr>
      </a:lvl7pPr>
      <a:lvl8pPr marL="3490132" algn="l" rtl="0" eaLnBrk="1" latinLnBrk="0" hangingPunct="1">
        <a:defRPr kumimoji="0" kern="1200">
          <a:solidFill>
            <a:schemeClr val="tx1"/>
          </a:solidFill>
          <a:latin typeface="+mn-lt"/>
          <a:ea typeface="+mn-ea"/>
          <a:cs typeface="+mn-cs"/>
        </a:defRPr>
      </a:lvl8pPr>
      <a:lvl9pPr marL="3988722"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2006" y="992455"/>
            <a:ext cx="9202738" cy="2616464"/>
          </a:xfrm>
        </p:spPr>
        <p:txBody>
          <a:bodyPr>
            <a:normAutofit/>
          </a:bodyPr>
          <a:lstStyle/>
          <a:p>
            <a:pPr algn="ctr"/>
            <a:r>
              <a:rPr lang="en-US" sz="5900" dirty="0"/>
              <a:t>Dollars and $</a:t>
            </a:r>
            <a:r>
              <a:rPr lang="en-US" sz="5900" dirty="0" err="1"/>
              <a:t>en$e</a:t>
            </a:r>
            <a:r>
              <a:rPr lang="en-US" sz="5900" dirty="0"/>
              <a:t> </a:t>
            </a:r>
            <a:br>
              <a:rPr lang="en-US" sz="5900" dirty="0"/>
            </a:br>
            <a:r>
              <a:rPr lang="en-US" sz="5900" dirty="0"/>
              <a:t> Duties of a PTA Treasurer</a:t>
            </a:r>
          </a:p>
        </p:txBody>
      </p:sp>
      <p:sp>
        <p:nvSpPr>
          <p:cNvPr id="3" name="Subtitle 2"/>
          <p:cNvSpPr>
            <a:spLocks noGrp="1"/>
          </p:cNvSpPr>
          <p:nvPr>
            <p:ph type="subTitle" idx="1"/>
          </p:nvPr>
        </p:nvSpPr>
        <p:spPr>
          <a:xfrm>
            <a:off x="1624013" y="3789363"/>
            <a:ext cx="7578725" cy="3775868"/>
          </a:xfrm>
        </p:spPr>
        <p:txBody>
          <a:bodyPr>
            <a:normAutofit/>
          </a:bodyPr>
          <a:lstStyle/>
          <a:p>
            <a:r>
              <a:rPr lang="en-US" b="1" u="sng" dirty="0">
                <a:solidFill>
                  <a:schemeClr val="bg1"/>
                </a:solidFill>
              </a:rPr>
              <a:t>Deb Stern, </a:t>
            </a:r>
          </a:p>
          <a:p>
            <a:r>
              <a:rPr lang="en-US" dirty="0">
                <a:solidFill>
                  <a:schemeClr val="bg1"/>
                </a:solidFill>
              </a:rPr>
              <a:t>HCPTA, Treasurer </a:t>
            </a:r>
          </a:p>
          <a:p>
            <a:r>
              <a:rPr lang="en-US" dirty="0">
                <a:solidFill>
                  <a:srgbClr val="FFFF00"/>
                </a:solidFill>
              </a:rPr>
              <a:t>treasurer@huntsvillepta.org</a:t>
            </a:r>
          </a:p>
          <a:p>
            <a:r>
              <a:rPr lang="en-US" dirty="0">
                <a:solidFill>
                  <a:schemeClr val="bg1"/>
                </a:solidFill>
              </a:rPr>
              <a:t>Alabama  PTA Treasurer</a:t>
            </a:r>
          </a:p>
          <a:p>
            <a:r>
              <a:rPr lang="en-US" dirty="0">
                <a:solidFill>
                  <a:srgbClr val="FFFF00"/>
                </a:solidFill>
              </a:rPr>
              <a:t>alptatreasurer@gmail.com</a:t>
            </a:r>
          </a:p>
          <a:p>
            <a:endParaRPr lang="en-US" dirty="0">
              <a:solidFill>
                <a:schemeClr val="tx1"/>
              </a:solidFill>
            </a:endParaRPr>
          </a:p>
        </p:txBody>
      </p:sp>
      <p:pic>
        <p:nvPicPr>
          <p:cNvPr id="5" name="Audio 4">
            <a:hlinkClick r:id="" action="ppaction://media"/>
            <a:extLst>
              <a:ext uri="{FF2B5EF4-FFF2-40B4-BE49-F238E27FC236}">
                <a16:creationId xmlns:a16="http://schemas.microsoft.com/office/drawing/2014/main" id="{E855F94C-743F-2A50-D9BB-00EA2FAC1C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64750" y="735806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240"/>
    </mc:Choice>
    <mc:Fallback>
      <p:transition spd="slow" advTm="25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833660"/>
            <a:ext cx="9744075" cy="790353"/>
          </a:xfrm>
        </p:spPr>
        <p:txBody>
          <a:bodyPr>
            <a:normAutofit fontScale="90000"/>
          </a:bodyPr>
          <a:lstStyle/>
          <a:p>
            <a:pPr algn="ctr"/>
            <a:r>
              <a:rPr lang="en-US" b="1" dirty="0"/>
              <a:t>First 30 Days</a:t>
            </a:r>
            <a:endParaRPr lang="en-US" dirty="0"/>
          </a:p>
        </p:txBody>
      </p:sp>
      <p:sp>
        <p:nvSpPr>
          <p:cNvPr id="3" name="Content Placeholder 2"/>
          <p:cNvSpPr>
            <a:spLocks noGrp="1"/>
          </p:cNvSpPr>
          <p:nvPr>
            <p:ph idx="1"/>
          </p:nvPr>
        </p:nvSpPr>
        <p:spPr>
          <a:xfrm>
            <a:off x="541338" y="1804460"/>
            <a:ext cx="9744075" cy="5989371"/>
          </a:xfrm>
        </p:spPr>
        <p:txBody>
          <a:bodyPr>
            <a:normAutofit fontScale="92500" lnSpcReduction="20000"/>
          </a:bodyPr>
          <a:lstStyle/>
          <a:p>
            <a:pPr algn="ctr">
              <a:buNone/>
            </a:pPr>
            <a:r>
              <a:rPr lang="en-US" b="1" dirty="0"/>
              <a:t>DRAFT BUDGET</a:t>
            </a:r>
          </a:p>
          <a:p>
            <a:pPr>
              <a:buNone/>
            </a:pPr>
            <a:r>
              <a:rPr lang="en-US" sz="2600" dirty="0"/>
              <a:t>Small group works together, usually treasurer, President, maybe outgoing treasurer and President.</a:t>
            </a:r>
          </a:p>
          <a:p>
            <a:pPr>
              <a:buNone/>
            </a:pPr>
            <a:r>
              <a:rPr lang="en-US" sz="2600" dirty="0"/>
              <a:t>Gather information from chairs and VPs. Was last year’s budget for their activity enough, too much, not needed etc?</a:t>
            </a:r>
          </a:p>
          <a:p>
            <a:pPr>
              <a:buNone/>
            </a:pPr>
            <a:r>
              <a:rPr lang="en-US" sz="2600" dirty="0"/>
              <a:t>Ask your board what activities they want to keep or change.</a:t>
            </a:r>
          </a:p>
          <a:p>
            <a:pPr>
              <a:buNone/>
            </a:pPr>
            <a:r>
              <a:rPr lang="en-US" sz="2600" dirty="0"/>
              <a:t>Compare Final Report from most recent year, and possibly one or two years past.</a:t>
            </a:r>
          </a:p>
          <a:p>
            <a:pPr>
              <a:buNone/>
            </a:pPr>
            <a:r>
              <a:rPr lang="en-US" sz="2600" dirty="0"/>
              <a:t>Draft a budget. Income and Expenses need to equal each other.</a:t>
            </a:r>
          </a:p>
          <a:p>
            <a:pPr>
              <a:buNone/>
            </a:pPr>
            <a:r>
              <a:rPr lang="en-US" sz="2600" dirty="0"/>
              <a:t>Include carryover funds in Income. This will be the bank balance, not including outstanding checks, on the 1</a:t>
            </a:r>
            <a:r>
              <a:rPr lang="en-US" sz="2600" baseline="30000" dirty="0"/>
              <a:t>st</a:t>
            </a:r>
            <a:r>
              <a:rPr lang="en-US" sz="2600" dirty="0"/>
              <a:t> day of the fiscal year, July 1.</a:t>
            </a:r>
          </a:p>
          <a:p>
            <a:pPr>
              <a:buNone/>
            </a:pPr>
            <a:r>
              <a:rPr lang="en-US" sz="2600" dirty="0"/>
              <a:t>There is no minimum or maximum amount mandated to carryover by the IRS. However, make sure you are using the money for the year the members helped raise the funds, unless it is earmarked for a big project like a sound system or technology. It is ok to include a “minimum carryover” in your budget expenses so the next school year you have money to work with prior  to member drive, fundraising and budget approval.</a:t>
            </a:r>
          </a:p>
        </p:txBody>
      </p:sp>
      <p:pic>
        <p:nvPicPr>
          <p:cNvPr id="4" name="Audio 3">
            <a:hlinkClick r:id="" action="ppaction://media"/>
            <a:extLst>
              <a:ext uri="{FF2B5EF4-FFF2-40B4-BE49-F238E27FC236}">
                <a16:creationId xmlns:a16="http://schemas.microsoft.com/office/drawing/2014/main" id="{6BA969E0-9AC9-BBBD-2663-0A5A27823D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64750" y="735806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2054"/>
    </mc:Choice>
    <mc:Fallback>
      <p:transition spd="slow" advTm="182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325179"/>
            <a:ext cx="9744075" cy="1028165"/>
          </a:xfrm>
        </p:spPr>
        <p:txBody>
          <a:bodyPr>
            <a:normAutofit/>
          </a:bodyPr>
          <a:lstStyle/>
          <a:p>
            <a:pPr algn="ctr"/>
            <a:r>
              <a:rPr lang="en-US" sz="4700" b="1" dirty="0"/>
              <a:t>First 30 Days</a:t>
            </a:r>
            <a:endParaRPr lang="en-US" sz="4700" dirty="0"/>
          </a:p>
        </p:txBody>
      </p:sp>
      <p:sp>
        <p:nvSpPr>
          <p:cNvPr id="3" name="Content Placeholder 2"/>
          <p:cNvSpPr>
            <a:spLocks noGrp="1"/>
          </p:cNvSpPr>
          <p:nvPr>
            <p:ph idx="1"/>
          </p:nvPr>
        </p:nvSpPr>
        <p:spPr>
          <a:xfrm>
            <a:off x="541337" y="1263121"/>
            <a:ext cx="9924521" cy="6856942"/>
          </a:xfrm>
        </p:spPr>
        <p:txBody>
          <a:bodyPr>
            <a:normAutofit/>
          </a:bodyPr>
          <a:lstStyle/>
          <a:p>
            <a:pPr algn="ctr">
              <a:buNone/>
            </a:pPr>
            <a:r>
              <a:rPr lang="en-US" dirty="0"/>
              <a:t>Budget (cont)</a:t>
            </a:r>
          </a:p>
          <a:p>
            <a:pPr algn="ctr">
              <a:buNone/>
            </a:pPr>
            <a:r>
              <a:rPr lang="en-US" dirty="0"/>
              <a:t>A budget shows a plan for how your PTA will raise money and spend money to implement the PTA mission. A budget does not dictate what your PTA must do. It simply represents what your PTA intends to do. </a:t>
            </a:r>
          </a:p>
          <a:p>
            <a:pPr algn="ctr">
              <a:buNone/>
            </a:pPr>
            <a:r>
              <a:rPr lang="en-US" dirty="0"/>
              <a:t>The budget is only an estimate of the planned expenditures for the year. When there are additional expenses not included in the budget, or a change to the budget is needed, the budget may need to be amended by a vote of the association at any regular meeting, or at a special meeting called for that purpose. Check your bylaws for specific guidance.</a:t>
            </a:r>
          </a:p>
          <a:p>
            <a:pPr algn="ctr">
              <a:buNone/>
            </a:pPr>
            <a:endParaRPr lang="en-US" dirty="0"/>
          </a:p>
          <a:p>
            <a:pPr algn="ctr">
              <a:buNone/>
            </a:pPr>
            <a:r>
              <a:rPr lang="en-US" dirty="0"/>
              <a:t>An email vote is not usual standard of practice, but if something needs approved ASAP, create a hardcopy of all voting reply emails and keep with the books </a:t>
            </a:r>
          </a:p>
        </p:txBody>
      </p:sp>
      <p:pic>
        <p:nvPicPr>
          <p:cNvPr id="4" name="Audio 3">
            <a:hlinkClick r:id="" action="ppaction://media"/>
            <a:extLst>
              <a:ext uri="{FF2B5EF4-FFF2-40B4-BE49-F238E27FC236}">
                <a16:creationId xmlns:a16="http://schemas.microsoft.com/office/drawing/2014/main" id="{C85C3BA6-2198-5CC9-8E0B-B40AFBAA35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64750" y="735806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110"/>
    </mc:Choice>
    <mc:Fallback>
      <p:transition spd="slow" advTm="40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833660"/>
            <a:ext cx="9744075" cy="880576"/>
          </a:xfrm>
        </p:spPr>
        <p:txBody>
          <a:bodyPr>
            <a:normAutofit/>
          </a:bodyPr>
          <a:lstStyle/>
          <a:p>
            <a:pPr algn="ctr"/>
            <a:r>
              <a:rPr lang="en-US" sz="4700" b="1" dirty="0"/>
              <a:t>First 30 Days</a:t>
            </a:r>
            <a:endParaRPr lang="en-US" sz="4700" dirty="0"/>
          </a:p>
        </p:txBody>
      </p:sp>
      <p:sp>
        <p:nvSpPr>
          <p:cNvPr id="3" name="Content Placeholder 2"/>
          <p:cNvSpPr>
            <a:spLocks noGrp="1"/>
          </p:cNvSpPr>
          <p:nvPr>
            <p:ph idx="1"/>
          </p:nvPr>
        </p:nvSpPr>
        <p:spPr>
          <a:xfrm>
            <a:off x="541338" y="1894681"/>
            <a:ext cx="9744075" cy="5593821"/>
          </a:xfrm>
        </p:spPr>
        <p:txBody>
          <a:bodyPr>
            <a:normAutofit/>
          </a:bodyPr>
          <a:lstStyle/>
          <a:p>
            <a:pPr algn="ctr">
              <a:buNone/>
            </a:pPr>
            <a:r>
              <a:rPr lang="en-US" b="1" dirty="0"/>
              <a:t>Draft Budget to Final Budget</a:t>
            </a:r>
          </a:p>
          <a:p>
            <a:r>
              <a:rPr lang="en-US" dirty="0"/>
              <a:t>Once you feel you have a fairly accurate draft, review it with your Executive Committee(EC). Any changes that need to be made, notate now. Then take a vote to approve draft budget as presented or approve draft budget with amendments. Whichever is appropriate.</a:t>
            </a:r>
          </a:p>
          <a:p>
            <a:r>
              <a:rPr lang="en-US" dirty="0"/>
              <a:t>See 2019–2020 Official Local PTA Leader Kit for special funds like “restricted”.</a:t>
            </a:r>
          </a:p>
          <a:p>
            <a:r>
              <a:rPr lang="en-US" dirty="0"/>
              <a:t>The draft budget approved by EC will then be presented to your membership at a general meeting. Your bylaws will determine quorum. A majority vote of members present is required for adoption </a:t>
            </a:r>
          </a:p>
          <a:p>
            <a:endParaRPr lang="en-US" dirty="0"/>
          </a:p>
        </p:txBody>
      </p:sp>
      <p:pic>
        <p:nvPicPr>
          <p:cNvPr id="4" name="Audio 3">
            <a:hlinkClick r:id="" action="ppaction://media"/>
            <a:extLst>
              <a:ext uri="{FF2B5EF4-FFF2-40B4-BE49-F238E27FC236}">
                <a16:creationId xmlns:a16="http://schemas.microsoft.com/office/drawing/2014/main" id="{569EB198-235F-ECC6-531F-31379CCD15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64750" y="735806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2299"/>
    </mc:Choice>
    <mc:Fallback>
      <p:transition spd="slow" advTm="42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833660"/>
            <a:ext cx="9744075" cy="790353"/>
          </a:xfrm>
        </p:spPr>
        <p:txBody>
          <a:bodyPr>
            <a:normAutofit fontScale="90000"/>
          </a:bodyPr>
          <a:lstStyle/>
          <a:p>
            <a:pPr algn="ctr"/>
            <a:r>
              <a:rPr lang="en-US" sz="4700" b="1" dirty="0"/>
              <a:t>Ongoing</a:t>
            </a:r>
            <a:r>
              <a:rPr lang="en-US" b="1" dirty="0"/>
              <a:t> activities</a:t>
            </a:r>
          </a:p>
        </p:txBody>
      </p:sp>
      <p:sp>
        <p:nvSpPr>
          <p:cNvPr id="3" name="Content Placeholder 2"/>
          <p:cNvSpPr>
            <a:spLocks noGrp="1"/>
          </p:cNvSpPr>
          <p:nvPr>
            <p:ph idx="1"/>
          </p:nvPr>
        </p:nvSpPr>
        <p:spPr>
          <a:xfrm>
            <a:off x="541338" y="1984904"/>
            <a:ext cx="9744075" cy="5593821"/>
          </a:xfrm>
        </p:spPr>
        <p:txBody>
          <a:bodyPr>
            <a:normAutofit lnSpcReduction="10000"/>
          </a:bodyPr>
          <a:lstStyle/>
          <a:p>
            <a:r>
              <a:rPr lang="en-US" dirty="0"/>
              <a:t>Request for Reimbursement form: Check writing-always have a receipt or invoice. All checks are signed by two authorized signers. </a:t>
            </a:r>
          </a:p>
          <a:p>
            <a:r>
              <a:rPr lang="en-US" dirty="0"/>
              <a:t>Funds Received Form for deposits should have at least 2 money counters. “Best” if 2 count and Treasurer is verifier of count. Stamp or write on checks For Deposit Only and bank account number as soon as you receive the check. Make deposits ASAP!</a:t>
            </a:r>
          </a:p>
          <a:p>
            <a:r>
              <a:rPr lang="en-US" dirty="0"/>
              <a:t>Use some type of form to document electronic transfer of funds (</a:t>
            </a:r>
            <a:r>
              <a:rPr lang="en-US" dirty="0" err="1"/>
              <a:t>Paypal</a:t>
            </a:r>
            <a:r>
              <a:rPr lang="en-US" dirty="0"/>
              <a:t>) and a startup cash form when an event requires startup cash. To obtain the startup cash, write the check to the fundraising chair or board member, not to “Cash”</a:t>
            </a:r>
          </a:p>
        </p:txBody>
      </p:sp>
      <p:pic>
        <p:nvPicPr>
          <p:cNvPr id="4" name="Audio 3">
            <a:hlinkClick r:id="" action="ppaction://media"/>
            <a:extLst>
              <a:ext uri="{FF2B5EF4-FFF2-40B4-BE49-F238E27FC236}">
                <a16:creationId xmlns:a16="http://schemas.microsoft.com/office/drawing/2014/main" id="{8602F390-505F-63B8-A001-40D1D62408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64750" y="735806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2982"/>
    </mc:Choice>
    <mc:Fallback>
      <p:transition spd="slow" advTm="122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833660"/>
            <a:ext cx="9744075" cy="970799"/>
          </a:xfrm>
        </p:spPr>
        <p:txBody>
          <a:bodyPr>
            <a:normAutofit/>
          </a:bodyPr>
          <a:lstStyle/>
          <a:p>
            <a:pPr algn="ctr"/>
            <a:r>
              <a:rPr lang="en-US" sz="4700" b="1" dirty="0"/>
              <a:t>Ongoing Activities</a:t>
            </a:r>
          </a:p>
        </p:txBody>
      </p:sp>
      <p:sp>
        <p:nvSpPr>
          <p:cNvPr id="3" name="Content Placeholder 2"/>
          <p:cNvSpPr>
            <a:spLocks noGrp="1"/>
          </p:cNvSpPr>
          <p:nvPr>
            <p:ph idx="1"/>
          </p:nvPr>
        </p:nvSpPr>
        <p:spPr/>
        <p:txBody>
          <a:bodyPr>
            <a:normAutofit/>
          </a:bodyPr>
          <a:lstStyle/>
          <a:p>
            <a:r>
              <a:rPr lang="en-US" dirty="0"/>
              <a:t>Every month reconcile bank statement</a:t>
            </a:r>
          </a:p>
          <a:p>
            <a:r>
              <a:rPr lang="en-US" dirty="0"/>
              <a:t>Every month create an Actual(what has been spent) versus Budget(what you planned) report.</a:t>
            </a:r>
          </a:p>
          <a:p>
            <a:r>
              <a:rPr lang="en-US" dirty="0"/>
              <a:t>Keep an eye on bank account. Just because you said you were going to spend a certain amount, make sure you have the income to cover it.(Just because you have checks does not mean you have money in the bank)</a:t>
            </a:r>
          </a:p>
          <a:p>
            <a:r>
              <a:rPr lang="en-US" dirty="0"/>
              <a:t>Every reconciliation needs to have a non-authorized check signer review every month. It’s “best” if it is somebody different every month.</a:t>
            </a:r>
          </a:p>
        </p:txBody>
      </p:sp>
      <p:pic>
        <p:nvPicPr>
          <p:cNvPr id="4" name="Audio 3">
            <a:hlinkClick r:id="" action="ppaction://media"/>
            <a:extLst>
              <a:ext uri="{FF2B5EF4-FFF2-40B4-BE49-F238E27FC236}">
                <a16:creationId xmlns:a16="http://schemas.microsoft.com/office/drawing/2014/main" id="{0EF6A908-B330-2131-E1A6-6A267C6DB6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64750" y="735806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1251"/>
    </mc:Choice>
    <mc:Fallback>
      <p:transition spd="slow" advTm="131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992452"/>
            <a:ext cx="9744075" cy="1194551"/>
          </a:xfrm>
        </p:spPr>
        <p:txBody>
          <a:bodyPr>
            <a:normAutofit fontScale="90000"/>
          </a:bodyPr>
          <a:lstStyle/>
          <a:p>
            <a:pPr algn="ctr"/>
            <a:r>
              <a:rPr lang="en-US" dirty="0"/>
              <a:t>Reviewing Bank Statements and Reconciliations.</a:t>
            </a:r>
          </a:p>
        </p:txBody>
      </p:sp>
      <p:sp>
        <p:nvSpPr>
          <p:cNvPr id="3" name="Content Placeholder 2"/>
          <p:cNvSpPr>
            <a:spLocks noGrp="1"/>
          </p:cNvSpPr>
          <p:nvPr>
            <p:ph idx="1"/>
          </p:nvPr>
        </p:nvSpPr>
        <p:spPr/>
        <p:txBody>
          <a:bodyPr>
            <a:normAutofit fontScale="85000" lnSpcReduction="20000"/>
          </a:bodyPr>
          <a:lstStyle/>
          <a:p>
            <a:pPr algn="ctr">
              <a:buNone/>
            </a:pPr>
            <a:r>
              <a:rPr lang="en-US" sz="2600" b="1" dirty="0"/>
              <a:t>Best way to avoid theft and fraud!</a:t>
            </a:r>
          </a:p>
          <a:p>
            <a:r>
              <a:rPr lang="en-US" sz="2600" dirty="0"/>
              <a:t>Images of checks clearing for the month should be included with the bank statement. Sometimes banks provide this. Redstone does not so HCPTA does it manually.</a:t>
            </a:r>
          </a:p>
          <a:p>
            <a:r>
              <a:rPr lang="en-US" sz="2600" dirty="0"/>
              <a:t>All checks should have two signers that are included on Approved Bank Signature document. Relatives should not be on the account together.</a:t>
            </a:r>
          </a:p>
          <a:p>
            <a:r>
              <a:rPr lang="en-US" sz="2600" b="1" dirty="0"/>
              <a:t>Payee and signer should not be the same person.</a:t>
            </a:r>
          </a:p>
          <a:p>
            <a:r>
              <a:rPr lang="en-US" sz="2600" dirty="0"/>
              <a:t>Do deposits and expenditures match from bank statement to reconciliation</a:t>
            </a:r>
            <a:r>
              <a:rPr lang="en-US" dirty="0"/>
              <a:t>?</a:t>
            </a:r>
          </a:p>
          <a:p>
            <a:r>
              <a:rPr lang="en-US" sz="2600" dirty="0"/>
              <a:t>Does beginning balance for the month and ending balance for the month on the bank statement match the reconciliation?</a:t>
            </a:r>
          </a:p>
          <a:p>
            <a:r>
              <a:rPr lang="en-US" sz="2600" dirty="0"/>
              <a:t>Does the bank statement look altered?</a:t>
            </a:r>
          </a:p>
          <a:p>
            <a:r>
              <a:rPr lang="en-US" sz="2600" dirty="0"/>
              <a:t>If anything looks odd, such as checks not in sequential order, ask the Treasurer to define.</a:t>
            </a:r>
          </a:p>
          <a:p>
            <a:r>
              <a:rPr lang="en-US" sz="2600" dirty="0"/>
              <a:t>Sign and date statement when it’s been reviewed.</a:t>
            </a:r>
          </a:p>
          <a:p>
            <a:r>
              <a:rPr lang="en-US" sz="2600" dirty="0"/>
              <a:t>Insurance i.e. AIM won’t reimburse a claim if you don’t do monthly review and an annual audit.</a:t>
            </a:r>
          </a:p>
        </p:txBody>
      </p:sp>
      <p:pic>
        <p:nvPicPr>
          <p:cNvPr id="4" name="Audio 3">
            <a:hlinkClick r:id="" action="ppaction://media"/>
            <a:extLst>
              <a:ext uri="{FF2B5EF4-FFF2-40B4-BE49-F238E27FC236}">
                <a16:creationId xmlns:a16="http://schemas.microsoft.com/office/drawing/2014/main" id="{465190BB-E07D-AB1B-57EA-251F18131F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64750" y="735806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8485"/>
    </mc:Choice>
    <mc:Fallback>
      <p:transition spd="slow" advTm="98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833660"/>
            <a:ext cx="9744075" cy="970799"/>
          </a:xfrm>
        </p:spPr>
        <p:txBody>
          <a:bodyPr>
            <a:normAutofit/>
          </a:bodyPr>
          <a:lstStyle/>
          <a:p>
            <a:pPr algn="ctr"/>
            <a:r>
              <a:rPr lang="en-US" sz="4700" dirty="0"/>
              <a:t>Other items in your books</a:t>
            </a:r>
          </a:p>
        </p:txBody>
      </p:sp>
      <p:sp>
        <p:nvSpPr>
          <p:cNvPr id="3" name="Content Placeholder 2"/>
          <p:cNvSpPr>
            <a:spLocks noGrp="1"/>
          </p:cNvSpPr>
          <p:nvPr>
            <p:ph idx="1"/>
          </p:nvPr>
        </p:nvSpPr>
        <p:spPr/>
        <p:txBody>
          <a:bodyPr>
            <a:normAutofit lnSpcReduction="10000"/>
          </a:bodyPr>
          <a:lstStyle/>
          <a:p>
            <a:r>
              <a:rPr lang="en-US" dirty="0"/>
              <a:t>Meeting Minutes. Even though the secretary keeps minutes, you need to have a set with your books, especially if you voted for an expenditure not included in your budget, or you made an amendment to your budget.</a:t>
            </a:r>
          </a:p>
          <a:p>
            <a:r>
              <a:rPr lang="en-US" dirty="0"/>
              <a:t>If your books are audited, have everything you may need to provide kept in one place. You will play a part in pretty much everything to keep your unit in good-standing.</a:t>
            </a:r>
          </a:p>
          <a:p>
            <a:r>
              <a:rPr lang="en-US" b="1" dirty="0"/>
              <a:t>After action reports for events help when planning for next year. Includes actual money earned, money spent and donations(monetary and in-kind) Try to include donations for a big picture of what the event actually cost.</a:t>
            </a:r>
          </a:p>
        </p:txBody>
      </p:sp>
      <p:pic>
        <p:nvPicPr>
          <p:cNvPr id="4" name="Audio 3">
            <a:hlinkClick r:id="" action="ppaction://media"/>
            <a:extLst>
              <a:ext uri="{FF2B5EF4-FFF2-40B4-BE49-F238E27FC236}">
                <a16:creationId xmlns:a16="http://schemas.microsoft.com/office/drawing/2014/main" id="{657E78E4-33BC-60AB-F5ED-F673556FED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64750" y="735806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4878"/>
    </mc:Choice>
    <mc:Fallback>
      <p:transition spd="slow" advTm="84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833660"/>
            <a:ext cx="9744075" cy="1512136"/>
          </a:xfrm>
        </p:spPr>
        <p:txBody>
          <a:bodyPr>
            <a:noAutofit/>
          </a:bodyPr>
          <a:lstStyle/>
          <a:p>
            <a:pPr algn="ctr"/>
            <a:r>
              <a:rPr lang="en-US" sz="4400" dirty="0">
                <a:cs typeface="Arial" pitchFamily="34" charset="0"/>
              </a:rPr>
              <a:t>Staying in Good Standing </a:t>
            </a:r>
            <a:br>
              <a:rPr lang="en-US" sz="4400" dirty="0">
                <a:cs typeface="Arial" pitchFamily="34" charset="0"/>
              </a:rPr>
            </a:br>
            <a:r>
              <a:rPr lang="en-US" sz="4400" dirty="0">
                <a:cs typeface="Arial" pitchFamily="34" charset="0"/>
              </a:rPr>
              <a:t>Treasurer’s Role</a:t>
            </a:r>
          </a:p>
        </p:txBody>
      </p:sp>
      <p:sp>
        <p:nvSpPr>
          <p:cNvPr id="3" name="Content Placeholder 2"/>
          <p:cNvSpPr>
            <a:spLocks noGrp="1"/>
          </p:cNvSpPr>
          <p:nvPr>
            <p:ph idx="1"/>
          </p:nvPr>
        </p:nvSpPr>
        <p:spPr>
          <a:xfrm>
            <a:off x="541337" y="2307430"/>
            <a:ext cx="10104967" cy="5541963"/>
          </a:xfrm>
        </p:spPr>
        <p:txBody>
          <a:bodyPr>
            <a:normAutofit fontScale="25000" lnSpcReduction="20000"/>
          </a:bodyPr>
          <a:lstStyle/>
          <a:p>
            <a:endParaRPr lang="en-US" sz="2600" dirty="0"/>
          </a:p>
          <a:p>
            <a:r>
              <a:rPr lang="en-US" sz="7800" b="1" dirty="0">
                <a:latin typeface="Calibri" pitchFamily="34" charset="0"/>
              </a:rPr>
              <a:t>Your unit must be in good standing to apply for council, state and national grants, to receive district and state awards, to participate in reflections and to allow any of your organizations, including boosters, to work Milton Frank concession stand and earn funds.</a:t>
            </a:r>
          </a:p>
          <a:p>
            <a:r>
              <a:rPr lang="en-US" sz="7800" dirty="0">
                <a:latin typeface="Calibri" pitchFamily="34" charset="0"/>
              </a:rPr>
              <a:t>Bylaws- should be renewed every 3 years. Treasurer is responsible to make sure Treasurer section is accurate. Make sure check writing section does not say “Treasurer and other authorized signer” Change it to: “Two authorized signers.”</a:t>
            </a:r>
          </a:p>
          <a:p>
            <a:r>
              <a:rPr lang="en-US" sz="7800" dirty="0">
                <a:latin typeface="Calibri" pitchFamily="34" charset="0"/>
              </a:rPr>
              <a:t>File 990 every year between close of books in July, but no later than Nov 15.</a:t>
            </a:r>
          </a:p>
          <a:p>
            <a:r>
              <a:rPr lang="en-US" sz="7800" dirty="0">
                <a:latin typeface="Calibri" pitchFamily="34" charset="0"/>
              </a:rPr>
              <a:t>Submit council dues (see due date) </a:t>
            </a:r>
          </a:p>
          <a:p>
            <a:r>
              <a:rPr lang="en-US" sz="7800" dirty="0">
                <a:latin typeface="Calibri" pitchFamily="34" charset="0"/>
              </a:rPr>
              <a:t>Submit payment for membership at least once before Dec 1 </a:t>
            </a:r>
          </a:p>
          <a:p>
            <a:pPr>
              <a:buNone/>
            </a:pPr>
            <a:r>
              <a:rPr lang="en-US" sz="7800" dirty="0">
                <a:latin typeface="Calibri" pitchFamily="34" charset="0"/>
              </a:rPr>
              <a:t>      (Golden Apple and Early Bird Sept 30, subject to change).</a:t>
            </a:r>
          </a:p>
          <a:p>
            <a:r>
              <a:rPr lang="en-US" sz="7800" dirty="0">
                <a:latin typeface="Calibri" pitchFamily="34" charset="0"/>
              </a:rPr>
              <a:t> Create Monthly Financial Report including Budget </a:t>
            </a:r>
            <a:r>
              <a:rPr lang="en-US" sz="7800" dirty="0" err="1">
                <a:latin typeface="Calibri" pitchFamily="34" charset="0"/>
              </a:rPr>
              <a:t>vs</a:t>
            </a:r>
            <a:r>
              <a:rPr lang="en-US" sz="7800" dirty="0">
                <a:latin typeface="Calibri" pitchFamily="34" charset="0"/>
              </a:rPr>
              <a:t> Actual, even if there is not a PTA meeting of any type.</a:t>
            </a:r>
          </a:p>
          <a:p>
            <a:r>
              <a:rPr lang="en-US" sz="7800" dirty="0">
                <a:latin typeface="Calibri" pitchFamily="34" charset="0"/>
              </a:rPr>
              <a:t>Bank statements and reconciliation reviewed monthly, even if there is not a PTA meeting of any type.</a:t>
            </a:r>
          </a:p>
          <a:p>
            <a:r>
              <a:rPr lang="en-US" sz="7800" dirty="0">
                <a:latin typeface="Calibri" pitchFamily="34" charset="0"/>
              </a:rPr>
              <a:t>Complete Annual Final Report ASAP after final reconciliation at the end of fiscal year.</a:t>
            </a:r>
          </a:p>
          <a:p>
            <a:r>
              <a:rPr lang="en-US" sz="7800" dirty="0">
                <a:latin typeface="Calibri" pitchFamily="34" charset="0"/>
              </a:rPr>
              <a:t>Annual Financial Review(audit) completed ASAP after end of fiscal year.</a:t>
            </a:r>
          </a:p>
          <a:p>
            <a:r>
              <a:rPr lang="en-US" sz="7800" dirty="0">
                <a:latin typeface="Calibri" pitchFamily="34" charset="0"/>
              </a:rPr>
              <a:t>If your unit loses its federal non-profit status, it is difficult to regain.  Ensure 990 is filed every year.</a:t>
            </a:r>
          </a:p>
          <a:p>
            <a:pPr>
              <a:buNone/>
            </a:pPr>
            <a:r>
              <a:rPr lang="en-US" sz="7800" dirty="0">
                <a:latin typeface="Calibri" pitchFamily="34" charset="0"/>
              </a:rPr>
              <a:t>            </a:t>
            </a:r>
          </a:p>
          <a:p>
            <a:endParaRPr lang="en-US" sz="2600" dirty="0"/>
          </a:p>
        </p:txBody>
      </p:sp>
      <p:pic>
        <p:nvPicPr>
          <p:cNvPr id="4" name="Audio 3">
            <a:hlinkClick r:id="" action="ppaction://media"/>
            <a:extLst>
              <a:ext uri="{FF2B5EF4-FFF2-40B4-BE49-F238E27FC236}">
                <a16:creationId xmlns:a16="http://schemas.microsoft.com/office/drawing/2014/main" id="{9C2BE362-84CE-2561-3C8D-FC28822BC9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64750" y="735806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251"/>
    </mc:Choice>
    <mc:Fallback>
      <p:transition spd="slow" advTm="39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did I sign </a:t>
            </a:r>
            <a:r>
              <a:rPr lang="en-US"/>
              <a:t>up for?!</a:t>
            </a:r>
            <a:endParaRPr lang="en-US" dirty="0"/>
          </a:p>
        </p:txBody>
      </p:sp>
      <p:sp>
        <p:nvSpPr>
          <p:cNvPr id="3" name="Content Placeholder 2"/>
          <p:cNvSpPr>
            <a:spLocks noGrp="1"/>
          </p:cNvSpPr>
          <p:nvPr>
            <p:ph idx="1"/>
          </p:nvPr>
        </p:nvSpPr>
        <p:spPr/>
        <p:txBody>
          <a:bodyPr/>
          <a:lstStyle/>
          <a:p>
            <a:r>
              <a:rPr lang="en-US" dirty="0"/>
              <a:t>We are here to help you.</a:t>
            </a:r>
          </a:p>
          <a:p>
            <a:r>
              <a:rPr lang="en-US" dirty="0"/>
              <a:t>We are all volunteers.</a:t>
            </a:r>
          </a:p>
          <a:p>
            <a:r>
              <a:rPr lang="en-US" dirty="0"/>
              <a:t>We all make mistakes.</a:t>
            </a:r>
          </a:p>
          <a:p>
            <a:r>
              <a:rPr lang="en-US" dirty="0"/>
              <a:t>We feel pride in doing the most stressful job in PTA and keeping our schools in good standing.</a:t>
            </a:r>
          </a:p>
          <a:p>
            <a:endParaRPr lang="en-US" dirty="0"/>
          </a:p>
          <a:p>
            <a:pPr>
              <a:buNone/>
            </a:pPr>
            <a:endParaRPr lang="en-US" dirty="0"/>
          </a:p>
        </p:txBody>
      </p:sp>
      <p:pic>
        <p:nvPicPr>
          <p:cNvPr id="4" name="Audio 3">
            <a:hlinkClick r:id="" action="ppaction://media"/>
            <a:extLst>
              <a:ext uri="{FF2B5EF4-FFF2-40B4-BE49-F238E27FC236}">
                <a16:creationId xmlns:a16="http://schemas.microsoft.com/office/drawing/2014/main" id="{8369A49D-4683-8E0B-2FC5-6D13F2ED7E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64750" y="735806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3400"/>
    </mc:Choice>
    <mc:Fallback>
      <p:transition spd="slow" advTm="63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325179"/>
            <a:ext cx="9744075" cy="1118388"/>
          </a:xfrm>
        </p:spPr>
        <p:txBody>
          <a:bodyPr>
            <a:normAutofit/>
          </a:bodyPr>
          <a:lstStyle/>
          <a:p>
            <a:pPr algn="ctr"/>
            <a:r>
              <a:rPr lang="en-US" sz="5900" b="1" dirty="0"/>
              <a:t>First 30 Days</a:t>
            </a:r>
          </a:p>
        </p:txBody>
      </p:sp>
      <p:sp>
        <p:nvSpPr>
          <p:cNvPr id="3" name="Content Placeholder 2"/>
          <p:cNvSpPr>
            <a:spLocks noGrp="1"/>
          </p:cNvSpPr>
          <p:nvPr>
            <p:ph idx="1"/>
          </p:nvPr>
        </p:nvSpPr>
        <p:spPr>
          <a:xfrm>
            <a:off x="541338" y="1533791"/>
            <a:ext cx="9744075" cy="5719758"/>
          </a:xfrm>
        </p:spPr>
        <p:txBody>
          <a:bodyPr>
            <a:normAutofit lnSpcReduction="10000"/>
          </a:bodyPr>
          <a:lstStyle/>
          <a:p>
            <a:r>
              <a:rPr lang="en-US" dirty="0"/>
              <a:t>Ensure the new officer form has been completed. Usually done by President. </a:t>
            </a:r>
            <a:r>
              <a:rPr lang="en-US" b="1" dirty="0"/>
              <a:t>This is now done via </a:t>
            </a:r>
            <a:r>
              <a:rPr lang="en-US" b="1" dirty="0" err="1"/>
              <a:t>Memberhub</a:t>
            </a:r>
            <a:r>
              <a:rPr lang="en-US" dirty="0"/>
              <a:t>. You need to be added as an administrator for your PTA. </a:t>
            </a:r>
          </a:p>
          <a:p>
            <a:r>
              <a:rPr lang="en-US" dirty="0"/>
              <a:t>Connect with web sites and social media:</a:t>
            </a:r>
          </a:p>
          <a:p>
            <a:pPr>
              <a:buNone/>
            </a:pPr>
            <a:r>
              <a:rPr lang="en-US" dirty="0"/>
              <a:t>-National PTA- </a:t>
            </a:r>
            <a:r>
              <a:rPr lang="en-US" dirty="0">
                <a:solidFill>
                  <a:srgbClr val="0000FF"/>
                </a:solidFill>
              </a:rPr>
              <a:t>pta.org</a:t>
            </a:r>
            <a:r>
              <a:rPr lang="en-US" dirty="0"/>
              <a:t> </a:t>
            </a:r>
          </a:p>
          <a:p>
            <a:pPr>
              <a:buNone/>
            </a:pPr>
            <a:r>
              <a:rPr lang="en-US" dirty="0"/>
              <a:t>-Alabama PTA- </a:t>
            </a:r>
            <a:r>
              <a:rPr lang="en-US" dirty="0">
                <a:solidFill>
                  <a:srgbClr val="0000FF"/>
                </a:solidFill>
              </a:rPr>
              <a:t>alabamapta.org</a:t>
            </a:r>
          </a:p>
          <a:p>
            <a:pPr>
              <a:buNone/>
            </a:pPr>
            <a:r>
              <a:rPr lang="en-US" dirty="0"/>
              <a:t>-Huntsville Council of PTAs- </a:t>
            </a:r>
            <a:r>
              <a:rPr lang="en-US" dirty="0">
                <a:solidFill>
                  <a:srgbClr val="0000FF"/>
                </a:solidFill>
              </a:rPr>
              <a:t>huntsvillepta.org</a:t>
            </a:r>
          </a:p>
          <a:p>
            <a:pPr>
              <a:buNone/>
            </a:pPr>
            <a:r>
              <a:rPr lang="en-US" b="1" dirty="0"/>
              <a:t>Facebook: </a:t>
            </a:r>
            <a:r>
              <a:rPr lang="en-US" dirty="0"/>
              <a:t>PTA Local Leaders, National Parent Teacher Association, Alabama PTA, Huntsville Council of PTAs, Alabama Department of Education (alabamaachieves.org) MemberHub.com</a:t>
            </a:r>
          </a:p>
          <a:p>
            <a:r>
              <a:rPr lang="en-US" dirty="0"/>
              <a:t>Register for National PTA Local Leader Kit.</a:t>
            </a:r>
          </a:p>
          <a:p>
            <a:r>
              <a:rPr lang="en-US" dirty="0"/>
              <a:t>www.pta.org/home/run-your-pta/local-leader-kit</a:t>
            </a:r>
          </a:p>
        </p:txBody>
      </p:sp>
      <p:pic>
        <p:nvPicPr>
          <p:cNvPr id="5" name="Audio 4">
            <a:hlinkClick r:id="" action="ppaction://media"/>
            <a:extLst>
              <a:ext uri="{FF2B5EF4-FFF2-40B4-BE49-F238E27FC236}">
                <a16:creationId xmlns:a16="http://schemas.microsoft.com/office/drawing/2014/main" id="{D3C6B8B6-5217-0025-51F4-181F2447CE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64750" y="735806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6692"/>
    </mc:Choice>
    <mc:Fallback>
      <p:transition spd="slow" advTm="106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325179"/>
            <a:ext cx="9744075" cy="1208611"/>
          </a:xfrm>
        </p:spPr>
        <p:txBody>
          <a:bodyPr/>
          <a:lstStyle/>
          <a:p>
            <a:pPr algn="ctr"/>
            <a:r>
              <a:rPr lang="en-US" b="1" dirty="0"/>
              <a:t>First 30 Days</a:t>
            </a:r>
            <a:endParaRPr lang="en-US" dirty="0"/>
          </a:p>
        </p:txBody>
      </p:sp>
      <p:sp>
        <p:nvSpPr>
          <p:cNvPr id="3" name="Content Placeholder 2"/>
          <p:cNvSpPr>
            <a:spLocks noGrp="1"/>
          </p:cNvSpPr>
          <p:nvPr>
            <p:ph idx="1"/>
          </p:nvPr>
        </p:nvSpPr>
        <p:spPr>
          <a:xfrm>
            <a:off x="180446" y="1533791"/>
            <a:ext cx="10556081" cy="6031440"/>
          </a:xfrm>
        </p:spPr>
        <p:txBody>
          <a:bodyPr>
            <a:normAutofit fontScale="92500" lnSpcReduction="10000"/>
          </a:bodyPr>
          <a:lstStyle/>
          <a:p>
            <a:pPr>
              <a:buNone/>
            </a:pPr>
            <a:r>
              <a:rPr lang="en-US" b="1" dirty="0"/>
              <a:t>Most PTA treasurers don’t turn over books until after final reconciliation and close of books after June 30. If you feel comfortable, you can start turnover early. Ensure outgoing Treasurer has all reports completed up to the time of turn over.</a:t>
            </a:r>
          </a:p>
          <a:p>
            <a:pPr algn="ctr">
              <a:buNone/>
            </a:pPr>
            <a:r>
              <a:rPr lang="en-US" b="1" u="sng" dirty="0"/>
              <a:t>Obtain </a:t>
            </a:r>
          </a:p>
          <a:p>
            <a:pPr>
              <a:buNone/>
            </a:pPr>
            <a:r>
              <a:rPr lang="en-US" b="1" dirty="0"/>
              <a:t>-Hardcopy of your PTA bylaws</a:t>
            </a:r>
            <a:r>
              <a:rPr lang="en-US" dirty="0"/>
              <a:t>. Bylaws n</a:t>
            </a:r>
            <a:r>
              <a:rPr lang="en-US" b="1" dirty="0"/>
              <a:t>eed renewed every 3 years. </a:t>
            </a:r>
          </a:p>
          <a:p>
            <a:pPr>
              <a:buNone/>
            </a:pPr>
            <a:r>
              <a:rPr lang="en-US" b="1" dirty="0"/>
              <a:t>-Most recent Year’s Budget and Final Report</a:t>
            </a:r>
          </a:p>
          <a:p>
            <a:pPr>
              <a:buNone/>
            </a:pPr>
            <a:r>
              <a:rPr lang="en-US" b="1" dirty="0"/>
              <a:t>-Receipt book</a:t>
            </a:r>
          </a:p>
          <a:p>
            <a:pPr>
              <a:buNone/>
            </a:pPr>
            <a:r>
              <a:rPr lang="en-US" b="1" dirty="0"/>
              <a:t>-Checkbook with register or copy of online register</a:t>
            </a:r>
          </a:p>
          <a:p>
            <a:pPr>
              <a:buNone/>
            </a:pPr>
            <a:r>
              <a:rPr lang="en-US" b="1" dirty="0"/>
              <a:t>-If </a:t>
            </a:r>
            <a:r>
              <a:rPr lang="en-US" b="1" dirty="0" err="1"/>
              <a:t>Quickbooks</a:t>
            </a:r>
            <a:r>
              <a:rPr lang="en-US" b="1" dirty="0"/>
              <a:t> Online or other software is used, make sure it is transferred over to you.  President should have, at minimum, read only capabilities.</a:t>
            </a:r>
          </a:p>
          <a:p>
            <a:pPr>
              <a:buNone/>
            </a:pPr>
            <a:r>
              <a:rPr lang="en-US" b="1" dirty="0"/>
              <a:t>-Bank Statements with reconciliations</a:t>
            </a:r>
          </a:p>
          <a:p>
            <a:pPr>
              <a:buNone/>
            </a:pPr>
            <a:r>
              <a:rPr lang="en-US" b="1" dirty="0"/>
              <a:t>-Forms for check request, deposits and electronic transfers</a:t>
            </a:r>
          </a:p>
        </p:txBody>
      </p:sp>
      <p:pic>
        <p:nvPicPr>
          <p:cNvPr id="4" name="Audio 3">
            <a:hlinkClick r:id="" action="ppaction://media"/>
            <a:extLst>
              <a:ext uri="{FF2B5EF4-FFF2-40B4-BE49-F238E27FC236}">
                <a16:creationId xmlns:a16="http://schemas.microsoft.com/office/drawing/2014/main" id="{47B53674-EBEC-6F5D-3538-4A9DBCE6F8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64750" y="735806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2061"/>
    </mc:Choice>
    <mc:Fallback>
      <p:transition spd="slow" advTm="102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325179"/>
            <a:ext cx="9744075" cy="1028165"/>
          </a:xfrm>
        </p:spPr>
        <p:txBody>
          <a:bodyPr/>
          <a:lstStyle/>
          <a:p>
            <a:pPr algn="ctr"/>
            <a:r>
              <a:rPr lang="en-US" b="1" dirty="0"/>
              <a:t>First 30 Days</a:t>
            </a:r>
            <a:endParaRPr lang="en-US" dirty="0"/>
          </a:p>
        </p:txBody>
      </p:sp>
      <p:sp>
        <p:nvSpPr>
          <p:cNvPr id="3" name="Content Placeholder 2"/>
          <p:cNvSpPr>
            <a:spLocks noGrp="1"/>
          </p:cNvSpPr>
          <p:nvPr>
            <p:ph idx="1"/>
          </p:nvPr>
        </p:nvSpPr>
        <p:spPr>
          <a:xfrm>
            <a:off x="0" y="1353344"/>
            <a:ext cx="10826750" cy="6766719"/>
          </a:xfrm>
        </p:spPr>
        <p:txBody>
          <a:bodyPr>
            <a:noAutofit/>
          </a:bodyPr>
          <a:lstStyle/>
          <a:p>
            <a:pPr>
              <a:buNone/>
            </a:pPr>
            <a:r>
              <a:rPr lang="en-US" sz="3100" b="1" dirty="0"/>
              <a:t>IRS tax info to keep with books</a:t>
            </a:r>
          </a:p>
          <a:p>
            <a:pPr>
              <a:buNone/>
            </a:pPr>
            <a:r>
              <a:rPr lang="en-US" sz="3100" b="1" dirty="0"/>
              <a:t>                      </a:t>
            </a:r>
            <a:r>
              <a:rPr lang="en-US" sz="3100" dirty="0"/>
              <a:t>-determination letter of tax-exempt</a:t>
            </a:r>
          </a:p>
          <a:p>
            <a:pPr>
              <a:buNone/>
            </a:pPr>
            <a:r>
              <a:rPr lang="en-US" sz="3100" dirty="0"/>
              <a:t>                     -Federal Employer Identification (EIN)</a:t>
            </a:r>
          </a:p>
          <a:p>
            <a:pPr>
              <a:buNone/>
            </a:pPr>
            <a:r>
              <a:rPr lang="en-US" sz="3100" dirty="0"/>
              <a:t>                     - proof of last year’s filing status             </a:t>
            </a:r>
          </a:p>
          <a:p>
            <a:pPr>
              <a:buNone/>
            </a:pPr>
            <a:r>
              <a:rPr lang="en-US" sz="3100" dirty="0"/>
              <a:t>                      990N(income)50K or less, not including      </a:t>
            </a:r>
          </a:p>
          <a:p>
            <a:pPr>
              <a:buNone/>
            </a:pPr>
            <a:r>
              <a:rPr lang="en-US" sz="3100" dirty="0"/>
              <a:t>                      carryover) or 990 EZ(income more than 50K)</a:t>
            </a:r>
          </a:p>
          <a:p>
            <a:pPr>
              <a:buNone/>
            </a:pPr>
            <a:r>
              <a:rPr lang="en-US" sz="2600" b="1" dirty="0"/>
              <a:t>Note</a:t>
            </a:r>
            <a:r>
              <a:rPr lang="en-US" sz="2600" dirty="0"/>
              <a:t>, you should not be using a </a:t>
            </a:r>
            <a:r>
              <a:rPr lang="en-US" sz="2600" b="1" dirty="0"/>
              <a:t>state sales exempt certificate </a:t>
            </a:r>
            <a:r>
              <a:rPr lang="en-US" sz="2600" dirty="0"/>
              <a:t>unless you are using it to purchase items for fundraising, such as concession stand items or book fairs. PTAs pay sales tax to support education. Alabama sales tax is a big part of our state education fund. However, if a restaurant wants your sales tax ID, so they can avoid charging you sales tax, and it is going to feed the school staff, you can give them the school’s sales tax-exempt number</a:t>
            </a:r>
            <a:r>
              <a:rPr lang="en-US" sz="3100" dirty="0"/>
              <a:t>. </a:t>
            </a:r>
            <a:r>
              <a:rPr lang="en-US" sz="2600" dirty="0"/>
              <a:t>Same with book fairs, especially if the library is benefitting.</a:t>
            </a:r>
          </a:p>
        </p:txBody>
      </p:sp>
      <p:pic>
        <p:nvPicPr>
          <p:cNvPr id="4" name="Audio 3">
            <a:hlinkClick r:id="" action="ppaction://media"/>
            <a:extLst>
              <a:ext uri="{FF2B5EF4-FFF2-40B4-BE49-F238E27FC236}">
                <a16:creationId xmlns:a16="http://schemas.microsoft.com/office/drawing/2014/main" id="{0E9305E5-2637-3C74-A00C-F95CB65F14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64750" y="735806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7007"/>
    </mc:Choice>
    <mc:Fallback>
      <p:transition spd="slow" advTm="107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325179"/>
            <a:ext cx="9744075" cy="1389056"/>
          </a:xfrm>
        </p:spPr>
        <p:txBody>
          <a:bodyPr/>
          <a:lstStyle/>
          <a:p>
            <a:pPr algn="ctr"/>
            <a:r>
              <a:rPr lang="en-US" b="1" dirty="0"/>
              <a:t>First 30 Days</a:t>
            </a:r>
            <a:endParaRPr lang="en-US" dirty="0"/>
          </a:p>
        </p:txBody>
      </p:sp>
      <p:sp>
        <p:nvSpPr>
          <p:cNvPr id="3" name="Content Placeholder 2"/>
          <p:cNvSpPr>
            <a:spLocks noGrp="1"/>
          </p:cNvSpPr>
          <p:nvPr>
            <p:ph idx="1"/>
          </p:nvPr>
        </p:nvSpPr>
        <p:spPr>
          <a:xfrm>
            <a:off x="541338" y="2075127"/>
            <a:ext cx="9744075" cy="5413375"/>
          </a:xfrm>
        </p:spPr>
        <p:txBody>
          <a:bodyPr/>
          <a:lstStyle/>
          <a:p>
            <a:r>
              <a:rPr lang="en-US" dirty="0"/>
              <a:t>Most recent audit. This is actually an internal record review. Try to have completed as soon as possible at the end of the fiscal year (June 30). An external audit done by professionals, usually at a cost, is only needed when there is suspicion of wrongdoing. </a:t>
            </a:r>
          </a:p>
          <a:p>
            <a:r>
              <a:rPr lang="en-US" dirty="0"/>
              <a:t>Find 2 or 3 non-check signers to form an audit committee.</a:t>
            </a:r>
          </a:p>
          <a:p>
            <a:pPr>
              <a:buNone/>
            </a:pPr>
            <a:r>
              <a:rPr lang="en-US" dirty="0"/>
              <a:t>    If you are having a hard time finding volunteers, put out a request for parents that may be in finance, and others who are limited with volunteer time, but can be a huge help being on the finance team.</a:t>
            </a:r>
          </a:p>
          <a:p>
            <a:r>
              <a:rPr lang="en-US" dirty="0"/>
              <a:t>See handouts for audit checklist and forms.</a:t>
            </a:r>
          </a:p>
        </p:txBody>
      </p:sp>
      <p:pic>
        <p:nvPicPr>
          <p:cNvPr id="4" name="Audio 3">
            <a:hlinkClick r:id="" action="ppaction://media"/>
            <a:extLst>
              <a:ext uri="{FF2B5EF4-FFF2-40B4-BE49-F238E27FC236}">
                <a16:creationId xmlns:a16="http://schemas.microsoft.com/office/drawing/2014/main" id="{24582A63-C3D9-6007-B13C-06A6DA1F0D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64750" y="735806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647"/>
    </mc:Choice>
    <mc:Fallback>
      <p:transition spd="slow" advTm="38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833660"/>
            <a:ext cx="9744075" cy="880576"/>
          </a:xfrm>
        </p:spPr>
        <p:txBody>
          <a:bodyPr>
            <a:normAutofit/>
          </a:bodyPr>
          <a:lstStyle/>
          <a:p>
            <a:pPr algn="ctr"/>
            <a:r>
              <a:rPr lang="en-US" b="1" dirty="0"/>
              <a:t>First 30 Days</a:t>
            </a:r>
            <a:endParaRPr lang="en-US" dirty="0"/>
          </a:p>
        </p:txBody>
      </p:sp>
      <p:sp>
        <p:nvSpPr>
          <p:cNvPr id="3" name="Content Placeholder 2"/>
          <p:cNvSpPr>
            <a:spLocks noGrp="1"/>
          </p:cNvSpPr>
          <p:nvPr>
            <p:ph idx="1"/>
          </p:nvPr>
        </p:nvSpPr>
        <p:spPr>
          <a:xfrm>
            <a:off x="541338" y="1774030"/>
            <a:ext cx="9744075" cy="5894917"/>
          </a:xfrm>
        </p:spPr>
        <p:txBody>
          <a:bodyPr>
            <a:normAutofit fontScale="70000" lnSpcReduction="20000"/>
          </a:bodyPr>
          <a:lstStyle/>
          <a:p>
            <a:r>
              <a:rPr lang="en-US" dirty="0"/>
              <a:t>Change authorized signatures at the bank. The outgoing treasure should help guide this procedure. Most banks require a set of meeting minutes that voted in the new officers. Some banks might require a transition letter. Keep a hardcopy of the signature card with your books. Have at least three authorized signers. </a:t>
            </a:r>
            <a:r>
              <a:rPr lang="en-US" b="1" dirty="0"/>
              <a:t>If the President or Treasurer need reimbursed, they shouldn’t sign their own check</a:t>
            </a:r>
            <a:r>
              <a:rPr lang="en-US" dirty="0"/>
              <a:t>. Please amend your bylaws to reflect this procedure. For example, if your bylaws look like this under duties of treasurer: </a:t>
            </a:r>
          </a:p>
          <a:p>
            <a:pPr>
              <a:buNone/>
            </a:pPr>
            <a:r>
              <a:rPr lang="en-US" dirty="0"/>
              <a:t> </a:t>
            </a:r>
            <a:r>
              <a:rPr lang="en-US" i="1" dirty="0"/>
              <a:t>“Have checks or vouchers signed by two people: the treasurer and one other person;” </a:t>
            </a:r>
          </a:p>
          <a:p>
            <a:pPr>
              <a:buNone/>
            </a:pPr>
            <a:r>
              <a:rPr lang="en-US" b="1" dirty="0"/>
              <a:t>Change to </a:t>
            </a:r>
            <a:r>
              <a:rPr lang="en-US" dirty="0"/>
              <a:t>“Have checks or vouchers signed by two authorized check signers.”</a:t>
            </a:r>
          </a:p>
          <a:p>
            <a:endParaRPr lang="en-US" dirty="0"/>
          </a:p>
          <a:p>
            <a:r>
              <a:rPr lang="en-US" dirty="0"/>
              <a:t>Always have a second person(usually President)have access to online banking and tools such as QuickBooks Online. At minimum they should have viewing privileges.</a:t>
            </a:r>
          </a:p>
          <a:p>
            <a:endParaRPr lang="en-US" dirty="0"/>
          </a:p>
          <a:p>
            <a:r>
              <a:rPr lang="en-US" dirty="0"/>
              <a:t>Turnover of all other banking accounts such as </a:t>
            </a:r>
            <a:r>
              <a:rPr lang="en-US" dirty="0" err="1"/>
              <a:t>Paypal</a:t>
            </a:r>
            <a:r>
              <a:rPr lang="en-US" dirty="0"/>
              <a:t> or Stripe(merchant processing company for </a:t>
            </a:r>
            <a:r>
              <a:rPr lang="en-US" dirty="0" err="1"/>
              <a:t>Memberhub</a:t>
            </a:r>
            <a:r>
              <a:rPr lang="en-US" dirty="0"/>
              <a:t>). When first opening an online service, these services are required by federal law to verify the person applying is not spam or fake. They do this by  verifying the applicant’s SSN. After the account is set up, make sure you have the EIN attached.</a:t>
            </a:r>
          </a:p>
          <a:p>
            <a:endParaRPr lang="en-US" dirty="0"/>
          </a:p>
          <a:p>
            <a:r>
              <a:rPr lang="en-US" dirty="0"/>
              <a:t>Change administrators on accounts like Amazon Smile, Tech Soup etc.</a:t>
            </a:r>
          </a:p>
        </p:txBody>
      </p:sp>
      <p:pic>
        <p:nvPicPr>
          <p:cNvPr id="4" name="Audio 3">
            <a:hlinkClick r:id="" action="ppaction://media"/>
            <a:extLst>
              <a:ext uri="{FF2B5EF4-FFF2-40B4-BE49-F238E27FC236}">
                <a16:creationId xmlns:a16="http://schemas.microsoft.com/office/drawing/2014/main" id="{516CD628-66C5-E33F-96E4-A46CBF1C67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64750" y="735806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8175"/>
    </mc:Choice>
    <mc:Fallback>
      <p:transition spd="slow" advTm="58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833660"/>
            <a:ext cx="9744075" cy="970799"/>
          </a:xfrm>
        </p:spPr>
        <p:txBody>
          <a:bodyPr>
            <a:normAutofit/>
          </a:bodyPr>
          <a:lstStyle/>
          <a:p>
            <a:pPr algn="ctr"/>
            <a:r>
              <a:rPr lang="en-US" sz="4700" b="1" dirty="0"/>
              <a:t>First 30 Days</a:t>
            </a:r>
            <a:endParaRPr lang="en-US" sz="4700" dirty="0"/>
          </a:p>
        </p:txBody>
      </p:sp>
      <p:sp>
        <p:nvSpPr>
          <p:cNvPr id="3" name="Content Placeholder 2"/>
          <p:cNvSpPr>
            <a:spLocks noGrp="1"/>
          </p:cNvSpPr>
          <p:nvPr>
            <p:ph idx="1"/>
          </p:nvPr>
        </p:nvSpPr>
        <p:spPr>
          <a:xfrm>
            <a:off x="541338" y="1894681"/>
            <a:ext cx="9744075" cy="5774267"/>
          </a:xfrm>
        </p:spPr>
        <p:txBody>
          <a:bodyPr>
            <a:normAutofit fontScale="70000" lnSpcReduction="20000"/>
          </a:bodyPr>
          <a:lstStyle/>
          <a:p>
            <a:r>
              <a:rPr lang="en-US" dirty="0"/>
              <a:t>Find out if your PTA is covered by insurance. </a:t>
            </a:r>
          </a:p>
          <a:p>
            <a:r>
              <a:rPr lang="en-US" b="1" dirty="0"/>
              <a:t>Minimum is officer bond. Most PTAs also carry liability. AIM $150 covers $1million+$5K medical. No deductible. If you submit facilities request through HCS for an event, they may ask for a copy of your policy.</a:t>
            </a:r>
          </a:p>
          <a:p>
            <a:r>
              <a:rPr lang="en-US" dirty="0"/>
              <a:t>You should carry a fidelity bond. It covers losses sustained by a PTA through fraud or dishonesty. If you have very low bank account, this may not be worth it? AIM deductible $250 RNVA deductible $500.</a:t>
            </a:r>
          </a:p>
          <a:p>
            <a:r>
              <a:rPr lang="en-US" dirty="0"/>
              <a:t>Companies:</a:t>
            </a:r>
          </a:p>
          <a:p>
            <a:r>
              <a:rPr lang="en-US" dirty="0"/>
              <a:t>Aim-    aim-companies.com/</a:t>
            </a:r>
            <a:r>
              <a:rPr lang="en-US" dirty="0" err="1"/>
              <a:t>pta</a:t>
            </a:r>
            <a:r>
              <a:rPr lang="en-US" dirty="0"/>
              <a:t>-coverage/  1-800-876-4044</a:t>
            </a:r>
          </a:p>
          <a:p>
            <a:r>
              <a:rPr lang="en-US" dirty="0"/>
              <a:t>RNVA-RNVAInsurance.com or 1-800-364-2433</a:t>
            </a:r>
          </a:p>
          <a:p>
            <a:r>
              <a:rPr lang="en-US" dirty="0"/>
              <a:t>State Farm?</a:t>
            </a:r>
          </a:p>
          <a:p>
            <a:r>
              <a:rPr lang="en-US" dirty="0"/>
              <a:t>Make sure you follow their requirements in case you need to file a claim. </a:t>
            </a:r>
          </a:p>
          <a:p>
            <a:endParaRPr lang="en-US" dirty="0"/>
          </a:p>
          <a:p>
            <a:pPr fontAlgn="base"/>
            <a:r>
              <a:rPr lang="en-US" i="1" dirty="0"/>
              <a:t>Aim’s policy: Coverage is voided if these requirements are not followed. 1. The PTA must conduct an annual review of the books by a Review Committee or qualified accountant. 2. The monthly bank statement must be reviewed and signed by someone who does not have authorization to sign checks. They need to be printed, signed and copies retained.</a:t>
            </a:r>
          </a:p>
          <a:p>
            <a:endParaRPr lang="en-US" dirty="0"/>
          </a:p>
        </p:txBody>
      </p:sp>
      <p:pic>
        <p:nvPicPr>
          <p:cNvPr id="4" name="Audio 3">
            <a:hlinkClick r:id="" action="ppaction://media"/>
            <a:extLst>
              <a:ext uri="{FF2B5EF4-FFF2-40B4-BE49-F238E27FC236}">
                <a16:creationId xmlns:a16="http://schemas.microsoft.com/office/drawing/2014/main" id="{FDDBB84D-4D70-506C-D7D8-1AA2942C6A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64750" y="735806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2162"/>
    </mc:Choice>
    <mc:Fallback>
      <p:transition spd="slow" advTm="82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631032"/>
            <a:ext cx="9744075" cy="1295400"/>
          </a:xfrm>
        </p:spPr>
        <p:txBody>
          <a:bodyPr>
            <a:noAutofit/>
          </a:bodyPr>
          <a:lstStyle/>
          <a:p>
            <a:pPr algn="ctr"/>
            <a:r>
              <a:rPr lang="en-US" sz="3200" b="1" dirty="0"/>
              <a:t>ALABAMA DEPARTMENT OF EDUCATION </a:t>
            </a:r>
            <a:br>
              <a:rPr lang="en-US" sz="3200" b="1" dirty="0"/>
            </a:br>
            <a:r>
              <a:rPr lang="en-US" sz="3200" b="1" dirty="0"/>
              <a:t>FINANCIAL PROCEDURES FOR LOCAL SCHOOLS</a:t>
            </a:r>
            <a:br>
              <a:rPr lang="en-US" sz="3200" b="1" dirty="0"/>
            </a:br>
            <a:r>
              <a:rPr lang="en-US" sz="3200" b="1" dirty="0"/>
              <a:t>APPROVED JUNE 10, 2010 (cont.)</a:t>
            </a:r>
          </a:p>
        </p:txBody>
      </p:sp>
      <p:sp>
        <p:nvSpPr>
          <p:cNvPr id="3" name="Content Placeholder 2"/>
          <p:cNvSpPr>
            <a:spLocks noGrp="1"/>
          </p:cNvSpPr>
          <p:nvPr>
            <p:ph idx="1"/>
          </p:nvPr>
        </p:nvSpPr>
        <p:spPr/>
        <p:txBody>
          <a:bodyPr>
            <a:normAutofit fontScale="85000" lnSpcReduction="20000"/>
          </a:bodyPr>
          <a:lstStyle/>
          <a:p>
            <a:r>
              <a:rPr lang="en-US" dirty="0"/>
              <a:t>Parent Organizations Parent and parent/teacher organizations provide a vital role in the education of students. In Alabama public schools, the PTA and the PTO are the most common parent organizations. Many parent organizations join a national organization that serves the individual school organizations. Each of the national organizations publishes guidance for the financial operations of the individual school organizations. These organizations must have a separate employer identification number (EIN) and a separate mailing address in order to maintain their own records and accounts outside the control of the school. </a:t>
            </a:r>
          </a:p>
          <a:p>
            <a:r>
              <a:rPr lang="en-US" dirty="0"/>
              <a:t>However, these organizations will become school activities if: </a:t>
            </a:r>
          </a:p>
          <a:p>
            <a:r>
              <a:rPr lang="en-US" dirty="0"/>
              <a:t>a) Both parties mutually assent to the fiduciary control of the principal, </a:t>
            </a:r>
          </a:p>
          <a:p>
            <a:r>
              <a:rPr lang="en-US" dirty="0"/>
              <a:t>b) A school employee leads fund-raising or maintains the accounting records for the organization.</a:t>
            </a:r>
          </a:p>
        </p:txBody>
      </p:sp>
      <p:pic>
        <p:nvPicPr>
          <p:cNvPr id="4" name="Audio 3">
            <a:hlinkClick r:id="" action="ppaction://media"/>
            <a:extLst>
              <a:ext uri="{FF2B5EF4-FFF2-40B4-BE49-F238E27FC236}">
                <a16:creationId xmlns:a16="http://schemas.microsoft.com/office/drawing/2014/main" id="{6C2A5D3C-D21C-40DB-CAA8-6D917EF5F0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64750" y="735806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5745"/>
    </mc:Choice>
    <mc:Fallback>
      <p:transition spd="slow" advTm="65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631031"/>
            <a:ext cx="9744075" cy="1555973"/>
          </a:xfrm>
        </p:spPr>
        <p:txBody>
          <a:bodyPr>
            <a:noAutofit/>
          </a:bodyPr>
          <a:lstStyle/>
          <a:p>
            <a:pPr algn="ctr"/>
            <a:r>
              <a:rPr lang="en-US" sz="3200" b="1" dirty="0"/>
              <a:t>ALABAMA DEPARTMENT OF EDUCATION </a:t>
            </a:r>
            <a:br>
              <a:rPr lang="en-US" sz="3200" b="1" dirty="0"/>
            </a:br>
            <a:r>
              <a:rPr lang="en-US" sz="3200" b="1" dirty="0"/>
              <a:t>FINANCIAL PROCEDURES FOR LOCAL SCHOOLS</a:t>
            </a:r>
            <a:br>
              <a:rPr lang="en-US" sz="3200" b="1" dirty="0"/>
            </a:br>
            <a:r>
              <a:rPr lang="en-US" sz="3200" b="1" dirty="0"/>
              <a:t>APPROVED JUNE 10, 2010 </a:t>
            </a:r>
            <a:endParaRPr lang="en-US" sz="3200" dirty="0"/>
          </a:p>
        </p:txBody>
      </p:sp>
      <p:sp>
        <p:nvSpPr>
          <p:cNvPr id="3" name="Content Placeholder 2"/>
          <p:cNvSpPr>
            <a:spLocks noGrp="1"/>
          </p:cNvSpPr>
          <p:nvPr>
            <p:ph idx="1"/>
          </p:nvPr>
        </p:nvSpPr>
        <p:spPr/>
        <p:txBody>
          <a:bodyPr>
            <a:normAutofit fontScale="77500" lnSpcReduction="20000"/>
          </a:bodyPr>
          <a:lstStyle/>
          <a:p>
            <a:r>
              <a:rPr lang="en-US" dirty="0"/>
              <a:t>Specific Requirements Parent organizations and booster organizations that maintain financial operations outside the control of the school could create a negative image for the school by failing to maintain proper accounting controls. Accountability for the funds these organizations control includes an agreement that: </a:t>
            </a:r>
          </a:p>
          <a:p>
            <a:pPr marL="514350" indent="-514350">
              <a:buAutoNum type="alphaLcParenR"/>
            </a:pPr>
            <a:r>
              <a:rPr lang="en-US" dirty="0"/>
              <a:t>The organization has obtained an employer identification number from the IRS. </a:t>
            </a:r>
          </a:p>
          <a:p>
            <a:pPr marL="514350" indent="-514350">
              <a:buAutoNum type="alphaLcParenR"/>
            </a:pPr>
            <a:r>
              <a:rPr lang="en-US" dirty="0"/>
              <a:t>b) The organization provides a report of the annual audit of the organization to the school. </a:t>
            </a:r>
          </a:p>
          <a:p>
            <a:pPr marL="514350" indent="-514350">
              <a:buAutoNum type="alphaLcParenR"/>
            </a:pPr>
            <a:r>
              <a:rPr lang="en-US" dirty="0"/>
              <a:t>c) The organization makes its financial records available to the school’s auditors and authorized school employees upon request. </a:t>
            </a:r>
          </a:p>
          <a:p>
            <a:pPr marL="514350" indent="-514350">
              <a:buAutoNum type="alphaLcParenR"/>
            </a:pPr>
            <a:r>
              <a:rPr lang="en-US" dirty="0"/>
              <a:t>d) The organization provides required financial reports. </a:t>
            </a:r>
          </a:p>
          <a:p>
            <a:pPr marL="514350" indent="-514350">
              <a:buAutoNum type="alphaLcParenR"/>
            </a:pPr>
            <a:r>
              <a:rPr lang="en-US" dirty="0"/>
              <a:t>e) The organization provides proof of a fidelity </a:t>
            </a:r>
            <a:r>
              <a:rPr lang="en-US" b="1" dirty="0"/>
              <a:t>bond for the treasurer. </a:t>
            </a:r>
          </a:p>
          <a:p>
            <a:pPr marL="514350" indent="-514350">
              <a:buAutoNum type="alphaLcParenR"/>
            </a:pPr>
            <a:r>
              <a:rPr lang="en-US" dirty="0"/>
              <a:t>f) The organization will not provide any payment or benefit to a school employee (or family member of a school employee) in violation of the State Ethics Law.</a:t>
            </a:r>
          </a:p>
        </p:txBody>
      </p:sp>
      <p:pic>
        <p:nvPicPr>
          <p:cNvPr id="4" name="Audio 3">
            <a:hlinkClick r:id="" action="ppaction://media"/>
            <a:extLst>
              <a:ext uri="{FF2B5EF4-FFF2-40B4-BE49-F238E27FC236}">
                <a16:creationId xmlns:a16="http://schemas.microsoft.com/office/drawing/2014/main" id="{1758C01B-778F-5A81-7E77-A0C751AD70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64750" y="735806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9341"/>
    </mc:Choice>
    <mc:Fallback>
      <p:transition spd="slow" advTm="59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6947</TotalTime>
  <Words>2564</Words>
  <Application>Microsoft Office PowerPoint</Application>
  <PresentationFormat>B4 (ISO) Paper (250x353 mm)</PresentationFormat>
  <Paragraphs>140</Paragraphs>
  <Slides>18</Slides>
  <Notes>5</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Calibri</vt:lpstr>
      <vt:lpstr>Constantia</vt:lpstr>
      <vt:lpstr>Wingdings 2</vt:lpstr>
      <vt:lpstr>Flow</vt:lpstr>
      <vt:lpstr>Dollars and $en$e   Duties of a PTA Treasurer</vt:lpstr>
      <vt:lpstr>First 30 Days</vt:lpstr>
      <vt:lpstr>First 30 Days</vt:lpstr>
      <vt:lpstr>First 30 Days</vt:lpstr>
      <vt:lpstr>First 30 Days</vt:lpstr>
      <vt:lpstr>First 30 Days</vt:lpstr>
      <vt:lpstr>First 30 Days</vt:lpstr>
      <vt:lpstr>ALABAMA DEPARTMENT OF EDUCATION  FINANCIAL PROCEDURES FOR LOCAL SCHOOLS APPROVED JUNE 10, 2010 (cont.)</vt:lpstr>
      <vt:lpstr>ALABAMA DEPARTMENT OF EDUCATION  FINANCIAL PROCEDURES FOR LOCAL SCHOOLS APPROVED JUNE 10, 2010 </vt:lpstr>
      <vt:lpstr>First 30 Days</vt:lpstr>
      <vt:lpstr>First 30 Days</vt:lpstr>
      <vt:lpstr>First 30 Days</vt:lpstr>
      <vt:lpstr>Ongoing activities</vt:lpstr>
      <vt:lpstr>Ongoing Activities</vt:lpstr>
      <vt:lpstr>Reviewing Bank Statements and Reconciliations.</vt:lpstr>
      <vt:lpstr>Other items in your books</vt:lpstr>
      <vt:lpstr>Staying in Good Standing  Treasurer’s Role</vt:lpstr>
      <vt:lpstr>What did I sign up for?!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Dollars and $en$e – Duties of a PTA Treasurer</dc:title>
  <dc:creator>Owner</dc:creator>
  <cp:lastModifiedBy>Deb Stern</cp:lastModifiedBy>
  <cp:revision>61</cp:revision>
  <dcterms:created xsi:type="dcterms:W3CDTF">2019-07-20T17:58:09Z</dcterms:created>
  <dcterms:modified xsi:type="dcterms:W3CDTF">2022-08-26T19:28:57Z</dcterms:modified>
</cp:coreProperties>
</file>